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3" r:id="rId1"/>
  </p:sldMasterIdLst>
  <p:notesMasterIdLst>
    <p:notesMasterId r:id="rId77"/>
  </p:notesMasterIdLst>
  <p:handoutMasterIdLst>
    <p:handoutMasterId r:id="rId78"/>
  </p:handoutMasterIdLst>
  <p:sldIdLst>
    <p:sldId id="256" r:id="rId2"/>
    <p:sldId id="286" r:id="rId3"/>
    <p:sldId id="287" r:id="rId4"/>
    <p:sldId id="353" r:id="rId5"/>
    <p:sldId id="594" r:id="rId6"/>
    <p:sldId id="616" r:id="rId7"/>
    <p:sldId id="595" r:id="rId8"/>
    <p:sldId id="656" r:id="rId9"/>
    <p:sldId id="601" r:id="rId10"/>
    <p:sldId id="597" r:id="rId11"/>
    <p:sldId id="598" r:id="rId12"/>
    <p:sldId id="617" r:id="rId13"/>
    <p:sldId id="602" r:id="rId14"/>
    <p:sldId id="611" r:id="rId15"/>
    <p:sldId id="610" r:id="rId16"/>
    <p:sldId id="657" r:id="rId17"/>
    <p:sldId id="618" r:id="rId18"/>
    <p:sldId id="658" r:id="rId19"/>
    <p:sldId id="640" r:id="rId20"/>
    <p:sldId id="641" r:id="rId21"/>
    <p:sldId id="631" r:id="rId22"/>
    <p:sldId id="659" r:id="rId23"/>
    <p:sldId id="660" r:id="rId24"/>
    <p:sldId id="661" r:id="rId25"/>
    <p:sldId id="662" r:id="rId26"/>
    <p:sldId id="663" r:id="rId27"/>
    <p:sldId id="664" r:id="rId28"/>
    <p:sldId id="665" r:id="rId29"/>
    <p:sldId id="666" r:id="rId30"/>
    <p:sldId id="667" r:id="rId31"/>
    <p:sldId id="668" r:id="rId32"/>
    <p:sldId id="669" r:id="rId33"/>
    <p:sldId id="670" r:id="rId34"/>
    <p:sldId id="671" r:id="rId35"/>
    <p:sldId id="672" r:id="rId36"/>
    <p:sldId id="673" r:id="rId37"/>
    <p:sldId id="674" r:id="rId38"/>
    <p:sldId id="676" r:id="rId39"/>
    <p:sldId id="677" r:id="rId40"/>
    <p:sldId id="678" r:id="rId41"/>
    <p:sldId id="679" r:id="rId42"/>
    <p:sldId id="680" r:id="rId43"/>
    <p:sldId id="605" r:id="rId44"/>
    <p:sldId id="681" r:id="rId45"/>
    <p:sldId id="607" r:id="rId46"/>
    <p:sldId id="682" r:id="rId47"/>
    <p:sldId id="683" r:id="rId48"/>
    <p:sldId id="684" r:id="rId49"/>
    <p:sldId id="606" r:id="rId50"/>
    <p:sldId id="685" r:id="rId51"/>
    <p:sldId id="686" r:id="rId52"/>
    <p:sldId id="642" r:id="rId53"/>
    <p:sldId id="608" r:id="rId54"/>
    <p:sldId id="687" r:id="rId55"/>
    <p:sldId id="688" r:id="rId56"/>
    <p:sldId id="645" r:id="rId57"/>
    <p:sldId id="644" r:id="rId58"/>
    <p:sldId id="689" r:id="rId59"/>
    <p:sldId id="690" r:id="rId60"/>
    <p:sldId id="691" r:id="rId61"/>
    <p:sldId id="692" r:id="rId62"/>
    <p:sldId id="693" r:id="rId63"/>
    <p:sldId id="603" r:id="rId64"/>
    <p:sldId id="604" r:id="rId65"/>
    <p:sldId id="633" r:id="rId66"/>
    <p:sldId id="634" r:id="rId67"/>
    <p:sldId id="635" r:id="rId68"/>
    <p:sldId id="636" r:id="rId69"/>
    <p:sldId id="637" r:id="rId70"/>
    <p:sldId id="638" r:id="rId71"/>
    <p:sldId id="355" r:id="rId72"/>
    <p:sldId id="694" r:id="rId73"/>
    <p:sldId id="696" r:id="rId74"/>
    <p:sldId id="356" r:id="rId75"/>
    <p:sldId id="272" r:id="rId76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rstin Frailey" initials="KF" lastIdx="1" clrIdx="0">
    <p:extLst>
      <p:ext uri="{19B8F6BF-5375-455C-9EA6-DF929625EA0E}">
        <p15:presenceInfo xmlns:p15="http://schemas.microsoft.com/office/powerpoint/2012/main" userId="69679b3ff97526c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8EC5"/>
    <a:srgbClr val="FFFFFF"/>
    <a:srgbClr val="EF3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CADCD9"/>
          </a:solidFill>
        </a:fill>
      </a:tcStyle>
    </a:wholeTbl>
    <a:band2H>
      <a:tcTxStyle/>
      <a:tcStyle>
        <a:tcBdr/>
        <a:fill>
          <a:solidFill>
            <a:srgbClr val="E6EE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212121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21212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33"/>
    <p:restoredTop sz="84195"/>
  </p:normalViewPr>
  <p:slideViewPr>
    <p:cSldViewPr snapToGrid="0" snapToObjects="1">
      <p:cViewPr varScale="1">
        <p:scale>
          <a:sx n="126" d="100"/>
          <a:sy n="126" d="100"/>
        </p:scale>
        <p:origin x="12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0" d="100"/>
          <a:sy n="70" d="100"/>
        </p:scale>
        <p:origin x="241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handoutMaster" Target="handoutMasters/handoutMaster1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D7E288-B285-C843-AEFA-F0D06D3E9A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13797D-2267-9649-9BD2-DBB79DD266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AF4195-C5CC-2D4E-B352-779B157250B0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0108AE-7D84-A44B-B361-1EC9FE18C1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C03EB-B539-3741-8AD3-D127D846D2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ED6FEC-26A1-6447-9BA1-A154765974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290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tiff>
</file>

<file path=ppt/media/image11.tiff>
</file>

<file path=ppt/media/image12.tiff>
</file>

<file path=ppt/media/image13.png>
</file>

<file path=ppt/media/image13.tiff>
</file>

<file path=ppt/media/image14.tiff>
</file>

<file path=ppt/media/image15.png>
</file>

<file path=ppt/media/image16.pn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26.tiff>
</file>

<file path=ppt/media/image27.tiff>
</file>

<file path=ppt/media/image28.tiff>
</file>

<file path=ppt/media/image29.png>
</file>

<file path=ppt/media/image3.png>
</file>

<file path=ppt/media/image30.tiff>
</file>

<file path=ppt/media/image31.png>
</file>

<file path=ppt/media/image32.tiff>
</file>

<file path=ppt/media/image33.tiff>
</file>

<file path=ppt/media/image34.tiff>
</file>

<file path=ppt/media/image35.tiff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>
        <a:latin typeface="+mn-lt"/>
        <a:ea typeface="+mn-ea"/>
        <a:cs typeface="+mn-cs"/>
        <a:sym typeface="Helvetica Neue"/>
      </a:defRPr>
    </a:lvl1pPr>
    <a:lvl2pPr indent="228600" latinLnBrk="0">
      <a:defRPr>
        <a:latin typeface="+mn-lt"/>
        <a:ea typeface="+mn-ea"/>
        <a:cs typeface="+mn-cs"/>
        <a:sym typeface="Helvetica Neue"/>
      </a:defRPr>
    </a:lvl2pPr>
    <a:lvl3pPr indent="457200" latinLnBrk="0">
      <a:defRPr>
        <a:latin typeface="+mn-lt"/>
        <a:ea typeface="+mn-ea"/>
        <a:cs typeface="+mn-cs"/>
        <a:sym typeface="Helvetica Neue"/>
      </a:defRPr>
    </a:lvl3pPr>
    <a:lvl4pPr indent="685800" latinLnBrk="0">
      <a:defRPr>
        <a:latin typeface="+mn-lt"/>
        <a:ea typeface="+mn-ea"/>
        <a:cs typeface="+mn-cs"/>
        <a:sym typeface="Helvetica Neue"/>
      </a:defRPr>
    </a:lvl4pPr>
    <a:lvl5pPr indent="914400" latinLnBrk="0">
      <a:defRPr>
        <a:latin typeface="+mn-lt"/>
        <a:ea typeface="+mn-ea"/>
        <a:cs typeface="+mn-cs"/>
        <a:sym typeface="Helvetica Neue"/>
      </a:defRPr>
    </a:lvl5pPr>
    <a:lvl6pPr indent="1143000" latinLnBrk="0">
      <a:defRPr>
        <a:latin typeface="+mn-lt"/>
        <a:ea typeface="+mn-ea"/>
        <a:cs typeface="+mn-cs"/>
        <a:sym typeface="Helvetica Neue"/>
      </a:defRPr>
    </a:lvl6pPr>
    <a:lvl7pPr indent="1371600" latinLnBrk="0">
      <a:defRPr>
        <a:latin typeface="+mn-lt"/>
        <a:ea typeface="+mn-ea"/>
        <a:cs typeface="+mn-cs"/>
        <a:sym typeface="Helvetica Neue"/>
      </a:defRPr>
    </a:lvl7pPr>
    <a:lvl8pPr indent="1600200" latinLnBrk="0">
      <a:defRPr>
        <a:latin typeface="+mn-lt"/>
        <a:ea typeface="+mn-ea"/>
        <a:cs typeface="+mn-cs"/>
        <a:sym typeface="Helvetica Neue"/>
      </a:defRPr>
    </a:lvl8pPr>
    <a:lvl9pPr indent="1828800" latinLnBrk="0">
      <a:defRPr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adar.oreilly.com/2011/09/building-data-science-teams.html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radar.oreilly.com/2011/09/building-data-science-teams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496671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normaldeviate.wordpress.com</a:t>
            </a:r>
            <a:r>
              <a:rPr lang="en-US" dirty="0"/>
              <a:t>/2012/06/12/statistics-versus-machine-learning-5-2/</a:t>
            </a:r>
          </a:p>
        </p:txBody>
      </p:sp>
    </p:spTree>
    <p:extLst>
      <p:ext uri="{BB962C8B-B14F-4D97-AF65-F5344CB8AC3E}">
        <p14:creationId xmlns:p14="http://schemas.microsoft.com/office/powerpoint/2010/main" val="33575035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”machine learning ‘bible’”</a:t>
            </a:r>
          </a:p>
          <a:p>
            <a:r>
              <a:rPr lang="en-US" dirty="0"/>
              <a:t>https://</a:t>
            </a:r>
            <a:r>
              <a:rPr lang="en-US" dirty="0" err="1"/>
              <a:t>www.kdnuggets.com</a:t>
            </a:r>
            <a:r>
              <a:rPr lang="en-US" dirty="0"/>
              <a:t>/2016/11/machine-learning-vs-</a:t>
            </a:r>
            <a:r>
              <a:rPr lang="en-US" dirty="0" err="1"/>
              <a:t>statistics.html</a:t>
            </a:r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statweb.stanford.edu</a:t>
            </a:r>
            <a:r>
              <a:rPr lang="en-US" dirty="0"/>
              <a:t>/~</a:t>
            </a:r>
            <a:r>
              <a:rPr lang="en-US" dirty="0" err="1"/>
              <a:t>tibs</a:t>
            </a:r>
            <a:r>
              <a:rPr lang="en-US" dirty="0"/>
              <a:t>/stat315a/</a:t>
            </a:r>
            <a:r>
              <a:rPr lang="en-US" dirty="0" err="1"/>
              <a:t>glossary.pdf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0797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Features, predictors, independent variables</a:t>
            </a:r>
          </a:p>
          <a:p>
            <a:r>
              <a:rPr lang="en-US" dirty="0"/>
              <a:t>Model—mathematical model, computer model, data science model</a:t>
            </a:r>
          </a:p>
          <a:p>
            <a:r>
              <a:rPr lang="en-US" dirty="0"/>
              <a:t>Entropy, in physics v information theory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46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499853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85457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535153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821806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023986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88438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06946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http://radar.oreilly.com/2011/09/building-data-science-teams.html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www.forbes.com</a:t>
            </a:r>
            <a:r>
              <a:rPr lang="en-US" dirty="0"/>
              <a:t>/sites/</a:t>
            </a:r>
            <a:r>
              <a:rPr lang="en-US" dirty="0" err="1"/>
              <a:t>gilpress</a:t>
            </a:r>
            <a:r>
              <a:rPr lang="en-US" dirty="0"/>
              <a:t>/2013/05/28/a-very-short-history-of-data-science/#5391e47b55cf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3813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734292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278397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656432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012677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4877528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just to head off questions down the line.  We don’t need to go into any of these details</a:t>
            </a:r>
          </a:p>
        </p:txBody>
      </p:sp>
    </p:spTree>
    <p:extLst>
      <p:ext uri="{BB962C8B-B14F-4D97-AF65-F5344CB8AC3E}">
        <p14:creationId xmlns:p14="http://schemas.microsoft.com/office/powerpoint/2010/main" val="40169070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hbr.org</a:t>
            </a:r>
            <a:r>
              <a:rPr lang="en-US" dirty="0"/>
              <a:t>/2017/06/a-refresher-on-ab-testing</a:t>
            </a:r>
          </a:p>
        </p:txBody>
      </p:sp>
    </p:spTree>
    <p:extLst>
      <p:ext uri="{BB962C8B-B14F-4D97-AF65-F5344CB8AC3E}">
        <p14:creationId xmlns:p14="http://schemas.microsoft.com/office/powerpoint/2010/main" val="27487449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5608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3555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developer.amazon.com</a:t>
            </a:r>
            <a:r>
              <a:rPr lang="en-US" dirty="0"/>
              <a:t>/</a:t>
            </a:r>
            <a:r>
              <a:rPr lang="en-US" dirty="0" err="1"/>
              <a:t>fr</a:t>
            </a:r>
            <a:r>
              <a:rPr lang="en-US" dirty="0"/>
              <a:t>/blogs/</a:t>
            </a:r>
            <a:r>
              <a:rPr lang="en-US" dirty="0" err="1"/>
              <a:t>alexa</a:t>
            </a:r>
            <a:r>
              <a:rPr lang="en-US" dirty="0"/>
              <a:t>/post/d70feab5-931f-4f49-a072-4d71435a10f1/alexa-scientists-present-two-new-techniques-to-improve-wake-word-performance</a:t>
            </a:r>
          </a:p>
        </p:txBody>
      </p:sp>
    </p:spTree>
    <p:extLst>
      <p:ext uri="{BB962C8B-B14F-4D97-AF65-F5344CB8AC3E}">
        <p14:creationId xmlns:p14="http://schemas.microsoft.com/office/powerpoint/2010/main" val="538441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http://radar.oreilly.com/2011/09/building-data-science-teams.html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www.forbes.com</a:t>
            </a:r>
            <a:r>
              <a:rPr lang="en-US" dirty="0"/>
              <a:t>/sites/</a:t>
            </a:r>
            <a:r>
              <a:rPr lang="en-US" dirty="0" err="1"/>
              <a:t>gilpress</a:t>
            </a:r>
            <a:r>
              <a:rPr lang="en-US" dirty="0"/>
              <a:t>/2013/05/28/a-very-short-history-of-data-science/#5391e47b55cf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078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www.businessinsider.com</a:t>
            </a:r>
            <a:r>
              <a:rPr lang="en-US" dirty="0"/>
              <a:t>/facebook-vs-snapchat-in-computer-vision-2017-3</a:t>
            </a:r>
          </a:p>
        </p:txBody>
      </p:sp>
    </p:spTree>
    <p:extLst>
      <p:ext uri="{BB962C8B-B14F-4D97-AF65-F5344CB8AC3E}">
        <p14:creationId xmlns:p14="http://schemas.microsoft.com/office/powerpoint/2010/main" val="8582517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hbr.org</a:t>
            </a:r>
            <a:r>
              <a:rPr lang="en-US" dirty="0"/>
              <a:t>/2017/06/a-refresher-on-ab-testing</a:t>
            </a:r>
          </a:p>
        </p:txBody>
      </p:sp>
    </p:spTree>
    <p:extLst>
      <p:ext uri="{BB962C8B-B14F-4D97-AF65-F5344CB8AC3E}">
        <p14:creationId xmlns:p14="http://schemas.microsoft.com/office/powerpoint/2010/main" val="2101198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hbr.org</a:t>
            </a:r>
            <a:r>
              <a:rPr lang="en-US" dirty="0"/>
              <a:t>/2017/06/a-refresher-on-ab-testing</a:t>
            </a:r>
          </a:p>
        </p:txBody>
      </p:sp>
    </p:spTree>
    <p:extLst>
      <p:ext uri="{BB962C8B-B14F-4D97-AF65-F5344CB8AC3E}">
        <p14:creationId xmlns:p14="http://schemas.microsoft.com/office/powerpoint/2010/main" val="33093035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6718028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53352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8455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1847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252511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21549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69526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10587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bg>
      <p:bgPr>
        <a:solidFill>
          <a:srgbClr val="3088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Shape 62" descr="Shape 62">
            <a:extLst>
              <a:ext uri="{FF2B5EF4-FFF2-40B4-BE49-F238E27FC236}">
                <a16:creationId xmlns:a16="http://schemas.microsoft.com/office/drawing/2014/main" id="{C329F1DD-BD45-CA42-990C-0D31E804C0F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2539558" y="0"/>
            <a:ext cx="4064882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64">
            <a:extLst>
              <a:ext uri="{FF2B5EF4-FFF2-40B4-BE49-F238E27FC236}">
                <a16:creationId xmlns:a16="http://schemas.microsoft.com/office/drawing/2014/main" id="{E94F0749-6D04-224B-B4D2-68959D5D11D6}"/>
              </a:ext>
            </a:extLst>
          </p:cNvPr>
          <p:cNvSpPr/>
          <p:nvPr/>
        </p:nvSpPr>
        <p:spPr>
          <a:xfrm>
            <a:off x="1213949" y="3467249"/>
            <a:ext cx="6716102" cy="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" name="Shape 65">
            <a:extLst>
              <a:ext uri="{FF2B5EF4-FFF2-40B4-BE49-F238E27FC236}">
                <a16:creationId xmlns:a16="http://schemas.microsoft.com/office/drawing/2014/main" id="{0796D25E-5142-534E-9C75-382E2B32E7D6}"/>
              </a:ext>
            </a:extLst>
          </p:cNvPr>
          <p:cNvSpPr/>
          <p:nvPr/>
        </p:nvSpPr>
        <p:spPr>
          <a:xfrm>
            <a:off x="1213949" y="1454599"/>
            <a:ext cx="6716102" cy="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" name="Shape 63">
            <a:extLst>
              <a:ext uri="{FF2B5EF4-FFF2-40B4-BE49-F238E27FC236}">
                <a16:creationId xmlns:a16="http://schemas.microsoft.com/office/drawing/2014/main" id="{9699427B-0B99-974C-9B52-DD92F0829E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1650962"/>
            <a:ext cx="8520602" cy="1645131"/>
          </a:xfrm>
          <a:prstGeom prst="rect">
            <a:avLst/>
          </a:prstGeom>
        </p:spPr>
        <p:txBody>
          <a:bodyPr anchor="ctr"/>
          <a:lstStyle>
            <a:lvl1pPr algn="ctr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14" name="Shape 66" descr="Shape 66">
            <a:extLst>
              <a:ext uri="{FF2B5EF4-FFF2-40B4-BE49-F238E27FC236}">
                <a16:creationId xmlns:a16="http://schemas.microsoft.com/office/drawing/2014/main" id="{D08C5CC0-F574-F04B-911A-16BD99B5C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94692486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9" name="Shape 23"/>
          <p:cNvSpPr txBox="1"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lvl="0">
              <a:defRPr sz="1400"/>
            </a:pPr>
            <a:r>
              <a:rPr lang="en-US"/>
              <a:t>Edit Master text styles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Shape 87">
            <a:extLst>
              <a:ext uri="{FF2B5EF4-FFF2-40B4-BE49-F238E27FC236}">
                <a16:creationId xmlns:a16="http://schemas.microsoft.com/office/drawing/2014/main" id="{134FF76F-98EE-9143-B293-A196A2CE30D9}"/>
              </a:ext>
            </a:extLst>
          </p:cNvPr>
          <p:cNvSpPr/>
          <p:nvPr userDrawn="1"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659410BE-C7B7-FD47-845B-DA52BD77D91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24464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Shape 90" descr="Shape 90">
            <a:extLst>
              <a:ext uri="{FF2B5EF4-FFF2-40B4-BE49-F238E27FC236}">
                <a16:creationId xmlns:a16="http://schemas.microsoft.com/office/drawing/2014/main" id="{C3BF79A4-0F81-444F-A837-A84000E9F27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328EC5"/>
                </a:solidFill>
              </a:defRPr>
            </a:lvl1pPr>
          </a:lstStyle>
          <a:p>
            <a:r>
              <a:rPr lang="en-US" dirty="0"/>
              <a:t>Header</a:t>
            </a:r>
            <a:endParaRPr dirty="0"/>
          </a:p>
        </p:txBody>
      </p:sp>
      <p:sp>
        <p:nvSpPr>
          <p:cNvPr id="6" name="Body Level One…">
            <a:extLst>
              <a:ext uri="{FF2B5EF4-FFF2-40B4-BE49-F238E27FC236}">
                <a16:creationId xmlns:a16="http://schemas.microsoft.com/office/drawing/2014/main" id="{64424CD2-6466-E140-BB1C-42649A90C6D6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7" name="Shape 57">
            <a:extLst>
              <a:ext uri="{FF2B5EF4-FFF2-40B4-BE49-F238E27FC236}">
                <a16:creationId xmlns:a16="http://schemas.microsoft.com/office/drawing/2014/main" id="{89C666BB-36C4-AF40-A6E0-0A9D79CDCE66}"/>
              </a:ext>
            </a:extLst>
          </p:cNvPr>
          <p:cNvSpPr/>
          <p:nvPr userDrawn="1"/>
        </p:nvSpPr>
        <p:spPr>
          <a:xfrm>
            <a:off x="341447" y="804366"/>
            <a:ext cx="8511304" cy="0"/>
          </a:xfrm>
          <a:prstGeom prst="line">
            <a:avLst/>
          </a:prstGeom>
          <a:ln w="31750">
            <a:solidFill>
              <a:srgbClr val="328EC5"/>
            </a:solidFill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222828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body">
    <p:bg>
      <p:bgPr>
        <a:solidFill>
          <a:srgbClr val="FFFFF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2826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2856049" y="1667444"/>
            <a:ext cx="5175001" cy="1807271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/>
            </a:lvl1pPr>
          </a:lstStyle>
          <a:p>
            <a:r>
              <a:rPr kumimoji="0" lang="en-US" sz="4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xima Nova"/>
                <a:sym typeface="Proxima Nova"/>
              </a:rPr>
              <a:t>Intro to</a:t>
            </a:r>
            <a:br>
              <a:rPr lang="en-US" dirty="0"/>
            </a:br>
            <a:r>
              <a:rPr kumimoji="0" lang="en-US" sz="4600" b="1" i="0" u="none" strike="noStrike" kern="0" cap="none" spc="0" normalizeH="0" baseline="0" noProof="0" dirty="0">
                <a:ln>
                  <a:noFill/>
                </a:ln>
                <a:solidFill>
                  <a:srgbClr val="EF3969"/>
                </a:solidFill>
                <a:effectLst/>
                <a:uLnTx/>
                <a:uFillTx/>
                <a:latin typeface="Proxima Nova"/>
                <a:sym typeface="Proxima Nova"/>
              </a:rPr>
              <a:t>TITLE</a:t>
            </a:r>
            <a:endParaRPr dirty="0"/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4" name="Shape 56">
            <a:extLst>
              <a:ext uri="{FF2B5EF4-FFF2-40B4-BE49-F238E27FC236}">
                <a16:creationId xmlns:a16="http://schemas.microsoft.com/office/drawing/2014/main" id="{36B9C5F9-FF51-A749-BC1C-E1F1BA212A66}"/>
              </a:ext>
            </a:extLst>
          </p:cNvPr>
          <p:cNvSpPr/>
          <p:nvPr/>
        </p:nvSpPr>
        <p:spPr>
          <a:xfrm>
            <a:off x="2856050" y="3621999"/>
            <a:ext cx="5175001" cy="1"/>
          </a:xfrm>
          <a:prstGeom prst="line">
            <a:avLst/>
          </a:prstGeom>
          <a:ln w="19050">
            <a:solidFill>
              <a:srgbClr val="EF3969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" name="Shape 57">
            <a:extLst>
              <a:ext uri="{FF2B5EF4-FFF2-40B4-BE49-F238E27FC236}">
                <a16:creationId xmlns:a16="http://schemas.microsoft.com/office/drawing/2014/main" id="{5D3E4BC1-38DA-0049-9DEC-2623EA126E35}"/>
              </a:ext>
            </a:extLst>
          </p:cNvPr>
          <p:cNvSpPr/>
          <p:nvPr/>
        </p:nvSpPr>
        <p:spPr>
          <a:xfrm>
            <a:off x="2856050" y="1521474"/>
            <a:ext cx="5175001" cy="1"/>
          </a:xfrm>
          <a:prstGeom prst="line">
            <a:avLst/>
          </a:prstGeom>
          <a:ln w="19050">
            <a:solidFill>
              <a:srgbClr val="EF3969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6" name="Shape 55" descr="Shape 55">
            <a:extLst>
              <a:ext uri="{FF2B5EF4-FFF2-40B4-BE49-F238E27FC236}">
                <a16:creationId xmlns:a16="http://schemas.microsoft.com/office/drawing/2014/main" id="{55C00466-9612-7642-8D5E-E54E2C8CF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273" y="1521486"/>
            <a:ext cx="1312851" cy="210052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77746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/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hape 87">
            <a:extLst>
              <a:ext uri="{FF2B5EF4-FFF2-40B4-BE49-F238E27FC236}">
                <a16:creationId xmlns:a16="http://schemas.microsoft.com/office/drawing/2014/main" id="{01810CA7-23CF-2B4E-B07C-FE65F5DAE3B0}"/>
              </a:ext>
            </a:extLst>
          </p:cNvPr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Title</a:t>
            </a:r>
            <a:endParaRPr lang="en-US" dirty="0"/>
          </a:p>
        </p:txBody>
      </p:sp>
      <p:pic>
        <p:nvPicPr>
          <p:cNvPr id="7" name="Shape 90" descr="Shape 90">
            <a:extLst>
              <a:ext uri="{FF2B5EF4-FFF2-40B4-BE49-F238E27FC236}">
                <a16:creationId xmlns:a16="http://schemas.microsoft.com/office/drawing/2014/main" id="{EB199BFB-B592-7843-BC5C-49437B037A0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1435332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3473" y="1152475"/>
            <a:ext cx="7618827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Shape 90" descr="Shape 90">
            <a:extLst>
              <a:ext uri="{FF2B5EF4-FFF2-40B4-BE49-F238E27FC236}">
                <a16:creationId xmlns:a16="http://schemas.microsoft.com/office/drawing/2014/main" id="{EB199BFB-B592-7843-BC5C-49437B037A0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104">
            <a:extLst>
              <a:ext uri="{FF2B5EF4-FFF2-40B4-BE49-F238E27FC236}">
                <a16:creationId xmlns:a16="http://schemas.microsoft.com/office/drawing/2014/main" id="{AE77361A-51AF-444B-939C-07A2D97A92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3474" y="196349"/>
            <a:ext cx="5704802" cy="572702"/>
          </a:xfrm>
          <a:prstGeom prst="rect">
            <a:avLst/>
          </a:prstGeom>
        </p:spPr>
        <p:txBody>
          <a:bodyPr/>
          <a:lstStyle>
            <a:lvl1pPr defTabSz="822959">
              <a:defRPr sz="2520" b="1">
                <a:solidFill>
                  <a:srgbClr val="EF3969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0850270B-C431-EA48-8DFC-3963072D4A21}"/>
              </a:ext>
            </a:extLst>
          </p:cNvPr>
          <p:cNvSpPr/>
          <p:nvPr/>
        </p:nvSpPr>
        <p:spPr>
          <a:xfrm>
            <a:off x="-2" y="0"/>
            <a:ext cx="999904" cy="965401"/>
          </a:xfrm>
          <a:prstGeom prst="rect">
            <a:avLst/>
          </a:prstGeom>
          <a:solidFill>
            <a:srgbClr val="EF3969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" name="1">
            <a:extLst>
              <a:ext uri="{FF2B5EF4-FFF2-40B4-BE49-F238E27FC236}">
                <a16:creationId xmlns:a16="http://schemas.microsoft.com/office/drawing/2014/main" id="{16B1BEF3-61DC-2942-AF47-638480B7F1EB}"/>
              </a:ext>
            </a:extLst>
          </p:cNvPr>
          <p:cNvSpPr txBox="1"/>
          <p:nvPr/>
        </p:nvSpPr>
        <p:spPr>
          <a:xfrm>
            <a:off x="-2" y="162674"/>
            <a:ext cx="999904" cy="6400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1424" tIns="91424" rIns="91424" bIns="91424" numCol="1" anchor="ctr">
            <a:spAutoFit/>
          </a:bodyPr>
          <a:lstStyle>
            <a:lvl1pPr algn="ctr">
              <a:defRPr sz="3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08405002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9" name="Shape 23"/>
          <p:cNvSpPr txBox="1"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lvl="0">
              <a:defRPr sz="1400"/>
            </a:pPr>
            <a:r>
              <a:rPr lang="en-US"/>
              <a:t>Edit Master text styles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Shape 87">
            <a:extLst>
              <a:ext uri="{FF2B5EF4-FFF2-40B4-BE49-F238E27FC236}">
                <a16:creationId xmlns:a16="http://schemas.microsoft.com/office/drawing/2014/main" id="{134FF76F-98EE-9143-B293-A196A2CE30D9}"/>
              </a:ext>
            </a:extLst>
          </p:cNvPr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659410BE-C7B7-FD47-845B-DA52BD77D91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Title</a:t>
            </a:r>
            <a:endParaRPr lang="en-US" dirty="0"/>
          </a:p>
        </p:txBody>
      </p:sp>
      <p:sp>
        <p:nvSpPr>
          <p:cNvPr id="8" name="Shape 87">
            <a:extLst>
              <a:ext uri="{FF2B5EF4-FFF2-40B4-BE49-F238E27FC236}">
                <a16:creationId xmlns:a16="http://schemas.microsoft.com/office/drawing/2014/main" id="{DCEB6297-4A6F-6643-9776-2B36166E9AA5}"/>
              </a:ext>
            </a:extLst>
          </p:cNvPr>
          <p:cNvSpPr/>
          <p:nvPr userDrawn="1"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29203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Shape 90" descr="Shape 90">
            <a:extLst>
              <a:ext uri="{FF2B5EF4-FFF2-40B4-BE49-F238E27FC236}">
                <a16:creationId xmlns:a16="http://schemas.microsoft.com/office/drawing/2014/main" id="{C3BF79A4-0F81-444F-A837-A84000E9F27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311699" y="231665"/>
            <a:ext cx="8520602" cy="57270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328EC5"/>
                </a:solidFill>
              </a:defRPr>
            </a:lvl1pPr>
          </a:lstStyle>
          <a:p>
            <a:r>
              <a:rPr lang="en-US" dirty="0"/>
              <a:t>Header</a:t>
            </a:r>
            <a:endParaRPr dirty="0"/>
          </a:p>
        </p:txBody>
      </p:sp>
      <p:sp>
        <p:nvSpPr>
          <p:cNvPr id="6" name="Body Level One…">
            <a:extLst>
              <a:ext uri="{FF2B5EF4-FFF2-40B4-BE49-F238E27FC236}">
                <a16:creationId xmlns:a16="http://schemas.microsoft.com/office/drawing/2014/main" id="{64424CD2-6466-E140-BB1C-42649A90C6D6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7" name="Shape 57">
            <a:extLst>
              <a:ext uri="{FF2B5EF4-FFF2-40B4-BE49-F238E27FC236}">
                <a16:creationId xmlns:a16="http://schemas.microsoft.com/office/drawing/2014/main" id="{89C666BB-36C4-AF40-A6E0-0A9D79CDCE66}"/>
              </a:ext>
            </a:extLst>
          </p:cNvPr>
          <p:cNvSpPr/>
          <p:nvPr/>
        </p:nvSpPr>
        <p:spPr>
          <a:xfrm>
            <a:off x="341447" y="804366"/>
            <a:ext cx="8511304" cy="0"/>
          </a:xfrm>
          <a:prstGeom prst="line">
            <a:avLst/>
          </a:prstGeom>
          <a:ln w="31750">
            <a:solidFill>
              <a:srgbClr val="328EC5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" name="Shape 57">
            <a:extLst>
              <a:ext uri="{FF2B5EF4-FFF2-40B4-BE49-F238E27FC236}">
                <a16:creationId xmlns:a16="http://schemas.microsoft.com/office/drawing/2014/main" id="{E973D117-20F0-004A-8517-1D6674DB6E1F}"/>
              </a:ext>
            </a:extLst>
          </p:cNvPr>
          <p:cNvSpPr/>
          <p:nvPr userDrawn="1"/>
        </p:nvSpPr>
        <p:spPr>
          <a:xfrm>
            <a:off x="341447" y="804366"/>
            <a:ext cx="8511304" cy="0"/>
          </a:xfrm>
          <a:prstGeom prst="line">
            <a:avLst/>
          </a:prstGeom>
          <a:ln w="31750">
            <a:solidFill>
              <a:srgbClr val="328EC5"/>
            </a:solidFill>
          </a:ln>
        </p:spPr>
        <p:txBody>
          <a:bodyPr lIns="45719" rIns="4571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5242606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hape 36">
            <a:extLst>
              <a:ext uri="{FF2B5EF4-FFF2-40B4-BE49-F238E27FC236}">
                <a16:creationId xmlns:a16="http://schemas.microsoft.com/office/drawing/2014/main" id="{F31E65F2-18F0-E348-85B6-D614CB249195}"/>
              </a:ext>
            </a:extLst>
          </p:cNvPr>
          <p:cNvSpPr/>
          <p:nvPr/>
        </p:nvSpPr>
        <p:spPr>
          <a:xfrm>
            <a:off x="3472249" y="0"/>
            <a:ext cx="5671751" cy="5143501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" name="Shape 36">
            <a:extLst>
              <a:ext uri="{FF2B5EF4-FFF2-40B4-BE49-F238E27FC236}">
                <a16:creationId xmlns:a16="http://schemas.microsoft.com/office/drawing/2014/main" id="{A997E840-F049-F94C-9BA3-238B23981660}"/>
              </a:ext>
            </a:extLst>
          </p:cNvPr>
          <p:cNvSpPr/>
          <p:nvPr userDrawn="1"/>
        </p:nvSpPr>
        <p:spPr>
          <a:xfrm>
            <a:off x="3472249" y="0"/>
            <a:ext cx="5671751" cy="5143501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778589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0" y="0"/>
            <a:ext cx="4572000" cy="5143501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Shape 196" descr="Shape 196">
            <a:extLst>
              <a:ext uri="{FF2B5EF4-FFF2-40B4-BE49-F238E27FC236}">
                <a16:creationId xmlns:a16="http://schemas.microsoft.com/office/drawing/2014/main" id="{4530111B-CE4A-F442-98D0-AAB34ACF25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-221801" y="0"/>
            <a:ext cx="4793801" cy="5995376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Shape 197">
            <a:extLst>
              <a:ext uri="{FF2B5EF4-FFF2-40B4-BE49-F238E27FC236}">
                <a16:creationId xmlns:a16="http://schemas.microsoft.com/office/drawing/2014/main" id="{B4DB966D-8F49-4242-A4A1-0067A764FB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5199" y="1047475"/>
            <a:ext cx="3840602" cy="2968201"/>
          </a:xfrm>
          <a:prstGeom prst="rect">
            <a:avLst/>
          </a:prstGeom>
        </p:spPr>
        <p:txBody>
          <a:bodyPr/>
          <a:lstStyle>
            <a:lvl1pPr>
              <a:defRPr sz="5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1" name="Shape 198">
            <a:extLst>
              <a:ext uri="{FF2B5EF4-FFF2-40B4-BE49-F238E27FC236}">
                <a16:creationId xmlns:a16="http://schemas.microsoft.com/office/drawing/2014/main" id="{6243DCF3-5FDD-0745-A3E5-59A5AB94C8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365124" y="999999"/>
            <a:ext cx="2995201" cy="3169502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2" name="Shape 199" descr="Shape 199">
            <a:extLst>
              <a:ext uri="{FF2B5EF4-FFF2-40B4-BE49-F238E27FC236}">
                <a16:creationId xmlns:a16="http://schemas.microsoft.com/office/drawing/2014/main" id="{EEEBEDB7-EB0F-9749-AA38-2A4EE6025DA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7568352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3473" y="1152475"/>
            <a:ext cx="7618827" cy="3416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Shape 90" descr="Shape 90">
            <a:extLst>
              <a:ext uri="{FF2B5EF4-FFF2-40B4-BE49-F238E27FC236}">
                <a16:creationId xmlns:a16="http://schemas.microsoft.com/office/drawing/2014/main" id="{EB199BFB-B592-7843-BC5C-49437B037A0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104">
            <a:extLst>
              <a:ext uri="{FF2B5EF4-FFF2-40B4-BE49-F238E27FC236}">
                <a16:creationId xmlns:a16="http://schemas.microsoft.com/office/drawing/2014/main" id="{AE77361A-51AF-444B-939C-07A2D97A92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3474" y="196349"/>
            <a:ext cx="5704802" cy="572702"/>
          </a:xfrm>
          <a:prstGeom prst="rect">
            <a:avLst/>
          </a:prstGeom>
        </p:spPr>
        <p:txBody>
          <a:bodyPr/>
          <a:lstStyle>
            <a:lvl1pPr defTabSz="822959">
              <a:defRPr sz="2520" b="1">
                <a:solidFill>
                  <a:srgbClr val="EF3969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QUIZ</a:t>
            </a:r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0850270B-C431-EA48-8DFC-3963072D4A21}"/>
              </a:ext>
            </a:extLst>
          </p:cNvPr>
          <p:cNvSpPr/>
          <p:nvPr/>
        </p:nvSpPr>
        <p:spPr>
          <a:xfrm>
            <a:off x="-2" y="0"/>
            <a:ext cx="999904" cy="965401"/>
          </a:xfrm>
          <a:prstGeom prst="rect">
            <a:avLst/>
          </a:prstGeom>
          <a:solidFill>
            <a:srgbClr val="EF3969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" name="1">
            <a:extLst>
              <a:ext uri="{FF2B5EF4-FFF2-40B4-BE49-F238E27FC236}">
                <a16:creationId xmlns:a16="http://schemas.microsoft.com/office/drawing/2014/main" id="{16B1BEF3-61DC-2942-AF47-638480B7F1EB}"/>
              </a:ext>
            </a:extLst>
          </p:cNvPr>
          <p:cNvSpPr txBox="1"/>
          <p:nvPr/>
        </p:nvSpPr>
        <p:spPr>
          <a:xfrm>
            <a:off x="-2" y="162674"/>
            <a:ext cx="999904" cy="6400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1424" tIns="91424" rIns="91424" bIns="91424" numCol="1" anchor="ctr">
            <a:spAutoFit/>
          </a:bodyPr>
          <a:lstStyle>
            <a:lvl1pPr algn="ctr">
              <a:defRPr sz="3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6952291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11699" y="338700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4344" y="4700818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rgbClr val="ADADAD"/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153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90" r:id="rId6"/>
    <p:sldLayoutId id="2147483691" r:id="rId7"/>
    <p:sldLayoutId id="2147483693" r:id="rId8"/>
    <p:sldLayoutId id="2147483670" r:id="rId9"/>
    <p:sldLayoutId id="2147483664" r:id="rId10"/>
    <p:sldLayoutId id="2147483669" r:id="rId11"/>
    <p:sldLayoutId id="2147483671" r:id="rId12"/>
  </p:sldLayoutIdLst>
  <p:transition spd="med"/>
  <p:txStyles>
    <p:titleStyle>
      <a:lvl1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chemeClr val="bg1"/>
          </a:solidFill>
          <a:uFillTx/>
          <a:latin typeface="+mj-lt"/>
          <a:ea typeface="Avenir Book" panose="02000503020000020003" pitchFamily="2" charset="0"/>
          <a:cs typeface="Arial"/>
          <a:sym typeface="Arial"/>
        </a:defRPr>
      </a:lvl1pPr>
      <a:lvl2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1pPr>
      <a:lvl2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2pPr>
      <a:lvl3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3pPr>
      <a:lvl4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4pPr>
      <a:lvl5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bg1"/>
          </a:solidFill>
          <a:uFillTx/>
          <a:latin typeface="Avenir Book" panose="02000503020000020003" pitchFamily="2" charset="0"/>
          <a:ea typeface="Avenir Book" panose="02000503020000020003" pitchFamily="2" charset="0"/>
          <a:cs typeface="Arial"/>
          <a:sym typeface="Arial"/>
        </a:defRPr>
      </a:lvl5pPr>
      <a:lvl6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eaLnBrk="1" latinLnBrk="0" hangingPunct="1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ADADAD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tiff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tif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tif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tif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tif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l" defTabSz="841247">
              <a:defRPr sz="4600"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rPr dirty="0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ntro to</a:t>
            </a:r>
            <a:endParaRPr dirty="0">
              <a:solidFill>
                <a:schemeClr val="tx1"/>
              </a:solidFill>
            </a:endParaRPr>
          </a:p>
          <a:p>
            <a:pPr algn="l" defTabSz="841247">
              <a:defRPr sz="4600" b="1">
                <a:solidFill>
                  <a:srgbClr val="EF3969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rPr lang="en-US" dirty="0"/>
              <a:t>Data Science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31CC08-4B43-C340-838C-66A5991E7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396225" cy="3416400"/>
          </a:xfrm>
        </p:spPr>
        <p:txBody>
          <a:bodyPr/>
          <a:lstStyle/>
          <a:p>
            <a:r>
              <a:rPr lang="en-US" dirty="0"/>
              <a:t>The details of what qualifies as data science are still up for dispute</a:t>
            </a:r>
          </a:p>
          <a:p>
            <a:r>
              <a:rPr lang="en-US" dirty="0"/>
              <a:t>The field is young, so its boundaries are naturally soft</a:t>
            </a:r>
          </a:p>
          <a:p>
            <a:r>
              <a:rPr lang="en-US" dirty="0"/>
              <a:t>”Data Science” is now often used as a catchall term for </a:t>
            </a:r>
            <a:r>
              <a:rPr lang="en-US" b="1" dirty="0"/>
              <a:t>advanced analytics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12EAC6-B1CC-4947-9FBF-E68D1A22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Ambiguity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D2E13EA-04CD-DD43-9C43-E84D5CE5BACA}"/>
              </a:ext>
            </a:extLst>
          </p:cNvPr>
          <p:cNvGrpSpPr/>
          <p:nvPr/>
        </p:nvGrpSpPr>
        <p:grpSpPr>
          <a:xfrm>
            <a:off x="4707924" y="1080360"/>
            <a:ext cx="4613775" cy="3553347"/>
            <a:chOff x="4707924" y="1080360"/>
            <a:chExt cx="4613775" cy="355334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9CC84C3-897F-E24E-A59D-97397CE31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51682" y="1304190"/>
              <a:ext cx="2126655" cy="141777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620592-DFE1-234E-81BA-30ACF7D65F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41197" y="1193051"/>
              <a:ext cx="1282004" cy="85466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258282F-FFE0-184F-9CD8-785FD648C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07924" y="1557855"/>
              <a:ext cx="4613775" cy="307585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0E01544-8A94-1F42-9C6A-888027EBF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48672" y="3312440"/>
              <a:ext cx="1508831" cy="10058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401EDFB-EE90-B742-B2CE-9A6179EA4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82199" y="1080360"/>
              <a:ext cx="1926670" cy="1284447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D17BB2-B109-0D41-98EB-B4F9FAD536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59207" y="4108092"/>
              <a:ext cx="630707" cy="4204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861537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31CC08-4B43-C340-838C-66A5991E7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5372409" cy="3416400"/>
          </a:xfrm>
        </p:spPr>
        <p:txBody>
          <a:bodyPr/>
          <a:lstStyle/>
          <a:p>
            <a:r>
              <a:rPr lang="en-US" dirty="0"/>
              <a:t>Different organizations use the term “data science” and “data scientist” to refer to vastly different functions and roles: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Product Analytics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Research and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 many others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12EAC6-B1CC-4947-9FBF-E68D1A22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Ambiguity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C0F1946-2273-2448-BF4E-263CBBEAD5D2}"/>
              </a:ext>
            </a:extLst>
          </p:cNvPr>
          <p:cNvGrpSpPr/>
          <p:nvPr/>
        </p:nvGrpSpPr>
        <p:grpSpPr>
          <a:xfrm>
            <a:off x="4707924" y="1080360"/>
            <a:ext cx="4613775" cy="3553347"/>
            <a:chOff x="4707924" y="1080360"/>
            <a:chExt cx="4613775" cy="355334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4719AF1-EF83-FB4F-91ED-F888A0A26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51682" y="1304190"/>
              <a:ext cx="2126655" cy="141777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85C8389-20C2-034C-8937-ED62405D4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41197" y="1193051"/>
              <a:ext cx="1282004" cy="85466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8A7F17B-C6A0-3F47-A837-4EDB2FFB5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07924" y="1557855"/>
              <a:ext cx="4613775" cy="307585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FE1D473-6DA4-E042-9772-C56ABB810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48672" y="3312440"/>
              <a:ext cx="1508831" cy="1005888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017CB2F-E9D1-CC4B-85D6-838C14E19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82199" y="1080360"/>
              <a:ext cx="1926670" cy="128444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93614B4-F6FB-F445-86B9-ACE0E95B08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59207" y="4108092"/>
              <a:ext cx="630707" cy="4204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373713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31CC08-4B43-C340-838C-66A5991E7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5043830" cy="3416400"/>
          </a:xfrm>
        </p:spPr>
        <p:txBody>
          <a:bodyPr/>
          <a:lstStyle/>
          <a:p>
            <a:r>
              <a:rPr lang="en-US" dirty="0"/>
              <a:t>Data science generally includes some combination of analysis, statistics, machine learning, artificial intelligence, and programming</a:t>
            </a:r>
          </a:p>
          <a:p>
            <a:r>
              <a:rPr lang="en-US" dirty="0"/>
              <a:t>Typical languages used by data scientists include Python, SQL, R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12EAC6-B1CC-4947-9FBF-E68D1A220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Ambiguity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769FEF0-94CB-2547-8B9A-D4A767A927DC}"/>
              </a:ext>
            </a:extLst>
          </p:cNvPr>
          <p:cNvGrpSpPr/>
          <p:nvPr/>
        </p:nvGrpSpPr>
        <p:grpSpPr>
          <a:xfrm>
            <a:off x="4707924" y="1080360"/>
            <a:ext cx="4613775" cy="3553347"/>
            <a:chOff x="4707924" y="1080360"/>
            <a:chExt cx="4613775" cy="355334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972446A-607B-D941-A19C-F3C4E3AD6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51682" y="1304190"/>
              <a:ext cx="2126655" cy="141777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6107006-33A3-9B41-8545-2B12194CF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41197" y="1193051"/>
              <a:ext cx="1282004" cy="85466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F9C2891-B4B5-F04B-8A4A-01737A28AF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07924" y="1557855"/>
              <a:ext cx="4613775" cy="307585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8BD1DCB-9A19-3144-A162-06D4886E2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48672" y="3312440"/>
              <a:ext cx="1508831" cy="100588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A887D7E-72ED-014A-9DC9-16694924A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82199" y="1080360"/>
              <a:ext cx="1926670" cy="128444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D017318-D333-2341-B7F3-BD0906E54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59207" y="4108092"/>
              <a:ext cx="630707" cy="4204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639379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EF2DD1-C63C-CF4A-B71E-923E53179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383869" cy="3416400"/>
          </a:xfrm>
        </p:spPr>
        <p:txBody>
          <a:bodyPr/>
          <a:lstStyle/>
          <a:p>
            <a:r>
              <a:rPr lang="en-US" b="1" dirty="0"/>
              <a:t>Analytics</a:t>
            </a:r>
            <a:r>
              <a:rPr lang="en-US" dirty="0"/>
              <a:t>: the discovery of patterns in data and their application to decision making</a:t>
            </a:r>
          </a:p>
          <a:p>
            <a:r>
              <a:rPr lang="en-US" b="1" dirty="0"/>
              <a:t>Statistics</a:t>
            </a:r>
            <a:r>
              <a:rPr lang="en-US" dirty="0"/>
              <a:t>: branch of mathematics focusing on uncovering meaning in data and randomness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Major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654B95-AC5A-2B40-B56A-4224C048F84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4264" y="1152476"/>
            <a:ext cx="2849466" cy="18996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251D7C-C71D-F54D-BBF9-46E2EFCD4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863" y="2829698"/>
            <a:ext cx="3068438" cy="195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10352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EF2DD1-C63C-CF4A-B71E-923E53179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5001706" cy="3416400"/>
          </a:xfrm>
        </p:spPr>
        <p:txBody>
          <a:bodyPr/>
          <a:lstStyle/>
          <a:p>
            <a:r>
              <a:rPr lang="en-US" b="1" dirty="0"/>
              <a:t>Machine Learning</a:t>
            </a:r>
            <a:r>
              <a:rPr lang="en-US" dirty="0"/>
              <a:t>: the study of algorithms and statistical models to improve task performance</a:t>
            </a:r>
          </a:p>
          <a:p>
            <a:r>
              <a:rPr lang="en-US" b="1" dirty="0"/>
              <a:t>Computer Science</a:t>
            </a:r>
            <a:r>
              <a:rPr lang="en-US" dirty="0"/>
              <a:t>: the study of algorithms and computation</a:t>
            </a:r>
          </a:p>
          <a:p>
            <a:r>
              <a:rPr lang="en-US" b="1" dirty="0"/>
              <a:t>Artificial Intelligence (AI)</a:t>
            </a:r>
            <a:r>
              <a:rPr lang="en-US" dirty="0"/>
              <a:t>: No agreed upon definition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Major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2F735B-F592-6843-983E-9F42874DC8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206" l="33667" r="65917">
                        <a14:foregroundMark x1="38167" y1="55238" x2="38583" y2="43651"/>
                        <a14:foregroundMark x1="62667" y1="55079" x2="62083" y2="42857"/>
                        <a14:foregroundMark x1="57750" y1="37778" x2="57750" y2="36984"/>
                        <a14:foregroundMark x1="52667" y1="25556" x2="52667" y2="25238"/>
                        <a14:foregroundMark x1="48500" y1="25238" x2="48500" y2="25238"/>
                        <a14:foregroundMark x1="50833" y1="11111" x2="50417" y2="7143"/>
                        <a14:foregroundMark x1="50667" y1="15079" x2="50667" y2="13333"/>
                        <a14:foregroundMark x1="48750" y1="12540" x2="48750" y2="12540"/>
                        <a14:foregroundMark x1="47583" y1="9841" x2="48000" y2="10159"/>
                        <a14:foregroundMark x1="47667" y1="5873" x2="48083" y2="6508"/>
                        <a14:foregroundMark x1="48833" y1="3333" x2="49167" y2="4921"/>
                        <a14:foregroundMark x1="50667" y1="1746" x2="50750" y2="3492"/>
                        <a14:foregroundMark x1="52250" y1="2540" x2="51833" y2="3810"/>
                        <a14:foregroundMark x1="53333" y1="5714" x2="52917" y2="6032"/>
                        <a14:foregroundMark x1="52917" y1="8730" x2="53333" y2="9841"/>
                        <a14:foregroundMark x1="52167" y1="11905" x2="52417" y2="13175"/>
                        <a14:foregroundMark x1="53417" y1="77619" x2="53583" y2="71746"/>
                        <a14:foregroundMark x1="47667" y1="75556" x2="47583" y2="70476"/>
                        <a14:foregroundMark x1="53083" y1="46667" x2="53333" y2="46508"/>
                        <a14:foregroundMark x1="49750" y1="48413" x2="49333" y2="47937"/>
                        <a14:foregroundMark x1="48917" y1="11746" x2="49083" y2="11587"/>
                        <a14:foregroundMark x1="48000" y1="9048" x2="48167" y2="92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4865" t="1023" r="35045" b="17406"/>
          <a:stretch/>
        </p:blipFill>
        <p:spPr>
          <a:xfrm>
            <a:off x="6090589" y="1066018"/>
            <a:ext cx="2751439" cy="391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59928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EF2DD1-C63C-CF4A-B71E-923E53179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6360950" cy="34164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no hard cut line between any of these components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cannot stand independent of each other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Major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60A240-2242-BA43-BC62-8AF241620AF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928" y="2773002"/>
            <a:ext cx="2950485" cy="1966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949FB1-605B-4549-A5A1-50DE615DFA4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206" l="33667" r="65917">
                        <a14:foregroundMark x1="38167" y1="55238" x2="38583" y2="43651"/>
                        <a14:foregroundMark x1="62667" y1="55079" x2="62083" y2="42857"/>
                        <a14:foregroundMark x1="57750" y1="37778" x2="57750" y2="36984"/>
                        <a14:foregroundMark x1="52667" y1="25556" x2="52667" y2="25238"/>
                        <a14:foregroundMark x1="48500" y1="25238" x2="48500" y2="25238"/>
                        <a14:foregroundMark x1="50833" y1="11111" x2="50417" y2="7143"/>
                        <a14:foregroundMark x1="50667" y1="15079" x2="50667" y2="13333"/>
                        <a14:foregroundMark x1="48750" y1="12540" x2="48750" y2="12540"/>
                        <a14:foregroundMark x1="47583" y1="9841" x2="48000" y2="10159"/>
                        <a14:foregroundMark x1="47667" y1="5873" x2="48083" y2="6508"/>
                        <a14:foregroundMark x1="48833" y1="3333" x2="49167" y2="4921"/>
                        <a14:foregroundMark x1="50667" y1="1746" x2="50750" y2="3492"/>
                        <a14:foregroundMark x1="52250" y1="2540" x2="51833" y2="3810"/>
                        <a14:foregroundMark x1="53333" y1="5714" x2="52917" y2="6032"/>
                        <a14:foregroundMark x1="52917" y1="8730" x2="53333" y2="9841"/>
                        <a14:foregroundMark x1="52167" y1="11905" x2="52417" y2="13175"/>
                        <a14:foregroundMark x1="53417" y1="77619" x2="53583" y2="71746"/>
                        <a14:foregroundMark x1="47667" y1="75556" x2="47583" y2="70476"/>
                        <a14:foregroundMark x1="53083" y1="46667" x2="53333" y2="46508"/>
                        <a14:foregroundMark x1="49750" y1="48413" x2="49333" y2="47937"/>
                        <a14:foregroundMark x1="48917" y1="11746" x2="49083" y2="11587"/>
                        <a14:foregroundMark x1="48000" y1="9048" x2="48167" y2="92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4865" t="1023" r="35045" b="17406"/>
          <a:stretch/>
        </p:blipFill>
        <p:spPr>
          <a:xfrm>
            <a:off x="3639629" y="2467741"/>
            <a:ext cx="1736584" cy="2471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1FD0B1-A4DE-2949-8955-7450861EC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4372" y="2870483"/>
            <a:ext cx="3068438" cy="195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48467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FBF6DD-1B79-C847-B6B6-B1498A89D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5174701" cy="3416400"/>
          </a:xfrm>
        </p:spPr>
        <p:txBody>
          <a:bodyPr/>
          <a:lstStyle/>
          <a:p>
            <a:r>
              <a:rPr lang="en-US" b="1" dirty="0"/>
              <a:t>Descriptive</a:t>
            </a:r>
            <a:r>
              <a:rPr lang="en-US" dirty="0"/>
              <a:t>: What</a:t>
            </a:r>
            <a:r>
              <a:rPr lang="en-US" i="1" dirty="0"/>
              <a:t> did </a:t>
            </a:r>
            <a:r>
              <a:rPr lang="en-US" dirty="0"/>
              <a:t>happen?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Mean, median, distribution, max</a:t>
            </a:r>
          </a:p>
          <a:p>
            <a:r>
              <a:rPr lang="en-US" b="1" dirty="0"/>
              <a:t>Predictive</a:t>
            </a:r>
            <a:r>
              <a:rPr lang="en-US" dirty="0"/>
              <a:t>: What </a:t>
            </a:r>
            <a:r>
              <a:rPr lang="en-US" i="1" dirty="0"/>
              <a:t>will (</a:t>
            </a:r>
            <a:r>
              <a:rPr lang="en-US" dirty="0"/>
              <a:t>likely) happen?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Stock price prediction, estimated probability of churn</a:t>
            </a:r>
          </a:p>
          <a:p>
            <a:r>
              <a:rPr lang="en-US" b="1" dirty="0"/>
              <a:t>Prescriptive</a:t>
            </a:r>
            <a:r>
              <a:rPr lang="en-US" dirty="0"/>
              <a:t>: What </a:t>
            </a:r>
            <a:r>
              <a:rPr lang="en-US" i="1" dirty="0"/>
              <a:t>should</a:t>
            </a:r>
            <a:r>
              <a:rPr lang="en-US" dirty="0"/>
              <a:t> we do?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Pricing, resource allocation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2D8ED3-BACA-CF48-8FCD-54B2EA334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 Types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4E32F-DA59-B247-8032-0210CA156F8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0746" y="1876769"/>
            <a:ext cx="1581663" cy="139434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8F9BC0B-C0C0-3D42-83A2-F2A772778FA9}"/>
              </a:ext>
            </a:extLst>
          </p:cNvPr>
          <p:cNvGrpSpPr/>
          <p:nvPr/>
        </p:nvGrpSpPr>
        <p:grpSpPr>
          <a:xfrm>
            <a:off x="7747686" y="2849379"/>
            <a:ext cx="1084616" cy="1544305"/>
            <a:chOff x="6678935" y="1327665"/>
            <a:chExt cx="2153367" cy="306602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3B11AD9-117B-3949-B423-D71A17E27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8935" y="1327665"/>
              <a:ext cx="1626694" cy="306602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E8A96D0-955C-084F-8051-7D67AEBC1077}"/>
                </a:ext>
              </a:extLst>
            </p:cNvPr>
            <p:cNvSpPr txBox="1"/>
            <p:nvPr/>
          </p:nvSpPr>
          <p:spPr>
            <a:xfrm>
              <a:off x="6960942" y="2088292"/>
              <a:ext cx="1871360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cs typeface="Arial" panose="020B0604020202020204" pitchFamily="34" charset="0"/>
                  <a:sym typeface="Arial"/>
                </a:rPr>
                <a:t>℞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114700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FBF6DD-1B79-C847-B6B6-B1498A89D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636221" cy="3416400"/>
          </a:xfrm>
        </p:spPr>
        <p:txBody>
          <a:bodyPr/>
          <a:lstStyle/>
          <a:p>
            <a:r>
              <a:rPr lang="en-US" b="1" dirty="0"/>
              <a:t>Relationships</a:t>
            </a:r>
            <a:r>
              <a:rPr lang="en-US" dirty="0"/>
              <a:t>: If one variable changes, is this other variable likely to?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Correlation, linear coefficients, “links”</a:t>
            </a:r>
          </a:p>
          <a:p>
            <a:r>
              <a:rPr lang="en-US" b="1" dirty="0"/>
              <a:t>Organization</a:t>
            </a:r>
            <a:r>
              <a:rPr lang="en-US" dirty="0"/>
              <a:t>: Is there natural structure to the data? Clear groups?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Clustering, dimension reduction, customer segmentation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2D8ED3-BACA-CF48-8FCD-54B2EA334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 Types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C465C6-832E-CB40-806B-86C4685F6CA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2259" y="1152475"/>
            <a:ext cx="1590725" cy="15907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22B254A6-C8EF-C542-B257-AD440C6F6B57}"/>
              </a:ext>
            </a:extLst>
          </p:cNvPr>
          <p:cNvGrpSpPr/>
          <p:nvPr/>
        </p:nvGrpSpPr>
        <p:grpSpPr>
          <a:xfrm>
            <a:off x="6474941" y="2449392"/>
            <a:ext cx="2357360" cy="2119484"/>
            <a:chOff x="5018724" y="1216159"/>
            <a:chExt cx="3813577" cy="342875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D80EBBC-3866-C648-8826-6562A9BDB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18724" y="1216159"/>
              <a:ext cx="3813577" cy="3340359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CF40AB0-E669-BB4F-B5B4-522963883CA6}"/>
                </a:ext>
              </a:extLst>
            </p:cNvPr>
            <p:cNvSpPr/>
            <p:nvPr/>
          </p:nvSpPr>
          <p:spPr>
            <a:xfrm>
              <a:off x="5018724" y="1248029"/>
              <a:ext cx="2691892" cy="1099752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9122BF7-5707-CE4C-B33B-4E4979B3A12C}"/>
                </a:ext>
              </a:extLst>
            </p:cNvPr>
            <p:cNvSpPr/>
            <p:nvPr/>
          </p:nvSpPr>
          <p:spPr>
            <a:xfrm>
              <a:off x="6759147" y="3412537"/>
              <a:ext cx="1931774" cy="1232379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4EE5430-EF7C-BD46-AA05-5A76E2BA5A9A}"/>
                </a:ext>
              </a:extLst>
            </p:cNvPr>
            <p:cNvSpPr/>
            <p:nvPr/>
          </p:nvSpPr>
          <p:spPr>
            <a:xfrm>
              <a:off x="7278916" y="2286560"/>
              <a:ext cx="1537452" cy="1230906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8933E50-822B-D44A-B01B-94BC73AA8E29}"/>
                </a:ext>
              </a:extLst>
            </p:cNvPr>
            <p:cNvSpPr/>
            <p:nvPr/>
          </p:nvSpPr>
          <p:spPr>
            <a:xfrm>
              <a:off x="5239264" y="3517466"/>
              <a:ext cx="1445740" cy="1099752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AB56036-287E-AA4B-9F06-81E58E2CA425}"/>
                </a:ext>
              </a:extLst>
            </p:cNvPr>
            <p:cNvSpPr/>
            <p:nvPr/>
          </p:nvSpPr>
          <p:spPr>
            <a:xfrm>
              <a:off x="5150090" y="2296249"/>
              <a:ext cx="1090072" cy="1099752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52C0112-730D-E84B-BB98-CC0D4DC6A8CE}"/>
                </a:ext>
              </a:extLst>
            </p:cNvPr>
            <p:cNvSpPr/>
            <p:nvPr/>
          </p:nvSpPr>
          <p:spPr>
            <a:xfrm>
              <a:off x="6264876" y="2267604"/>
              <a:ext cx="1035523" cy="1232379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0A514DB-228C-0844-A181-C9499885C77A}"/>
                </a:ext>
              </a:extLst>
            </p:cNvPr>
            <p:cNvSpPr/>
            <p:nvPr/>
          </p:nvSpPr>
          <p:spPr>
            <a:xfrm>
              <a:off x="7731545" y="1254703"/>
              <a:ext cx="1013924" cy="1099752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264677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FBF6DD-1B79-C847-B6B6-B1498A89DE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Identification</a:t>
            </a:r>
            <a:r>
              <a:rPr lang="en-US" dirty="0"/>
              <a:t>: Can we identify unknown values?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Classification, sentiment analysis</a:t>
            </a:r>
          </a:p>
          <a:p>
            <a:r>
              <a:rPr lang="en-US" b="1" dirty="0"/>
              <a:t>Anomalies</a:t>
            </a:r>
            <a:r>
              <a:rPr lang="en-US" dirty="0"/>
              <a:t>: Where are the strange data points?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Anomaly detection, outliers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2D8ED3-BACA-CF48-8FCD-54B2EA334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 Types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A2032E-F794-9247-B6F9-9F3438490EC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6987" y="2930786"/>
            <a:ext cx="2660535" cy="17665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3AE86C5-3431-6A44-8598-C9C457764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5575" y="1074063"/>
            <a:ext cx="1728673" cy="185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56551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EA9BD8-2786-A746-A4E4-CEAE638E09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be successful, data science</a:t>
            </a:r>
            <a:r>
              <a:rPr lang="en-US" i="1" dirty="0"/>
              <a:t> </a:t>
            </a:r>
            <a:r>
              <a:rPr lang="en-US" dirty="0"/>
              <a:t>teams</a:t>
            </a:r>
            <a:r>
              <a:rPr lang="en-US" i="1" dirty="0"/>
              <a:t> </a:t>
            </a:r>
            <a:r>
              <a:rPr lang="en-US" dirty="0"/>
              <a:t>need a variety of skills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F624A3-E54E-714A-8FA2-36F9D5EF6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Science Team Skills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E937CBC-F269-0B43-A57E-DA907EA6823C}"/>
              </a:ext>
            </a:extLst>
          </p:cNvPr>
          <p:cNvGrpSpPr/>
          <p:nvPr/>
        </p:nvGrpSpPr>
        <p:grpSpPr>
          <a:xfrm>
            <a:off x="226395" y="1906438"/>
            <a:ext cx="8494871" cy="2736290"/>
            <a:chOff x="139421" y="1743744"/>
            <a:chExt cx="9023127" cy="278129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E08FB06-3401-C541-97C2-8D529E6B9B40}"/>
                </a:ext>
              </a:extLst>
            </p:cNvPr>
            <p:cNvGrpSpPr/>
            <p:nvPr/>
          </p:nvGrpSpPr>
          <p:grpSpPr>
            <a:xfrm>
              <a:off x="139421" y="1986968"/>
              <a:ext cx="9023127" cy="656961"/>
              <a:chOff x="139421" y="1986968"/>
              <a:chExt cx="9023127" cy="656961"/>
            </a:xfrm>
          </p:grpSpPr>
          <p:sp>
            <p:nvSpPr>
              <p:cNvPr id="28" name="Communicate results to business leaders">
                <a:extLst>
                  <a:ext uri="{FF2B5EF4-FFF2-40B4-BE49-F238E27FC236}">
                    <a16:creationId xmlns:a16="http://schemas.microsoft.com/office/drawing/2014/main" id="{3728AF44-F201-C141-A50E-C3AF3D9F697A}"/>
                  </a:ext>
                </a:extLst>
              </p:cNvPr>
              <p:cNvSpPr txBox="1"/>
              <p:nvPr/>
            </p:nvSpPr>
            <p:spPr>
              <a:xfrm>
                <a:off x="139421" y="1986968"/>
                <a:ext cx="1501837" cy="6569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>
                  <a:defRPr sz="1400"/>
                </a:lvl1pPr>
              </a:lstStyle>
              <a:p>
                <a:r>
                  <a:rPr dirty="0">
                    <a:solidFill>
                      <a:schemeClr val="bg1"/>
                    </a:solidFill>
                  </a:rPr>
                  <a:t>Communicate </a:t>
                </a:r>
                <a:r>
                  <a:rPr lang="en-US" dirty="0">
                    <a:solidFill>
                      <a:schemeClr val="bg1"/>
                    </a:solidFill>
                  </a:rPr>
                  <a:t>with</a:t>
                </a:r>
                <a:r>
                  <a:rPr dirty="0">
                    <a:solidFill>
                      <a:schemeClr val="bg1"/>
                    </a:solidFill>
                  </a:rPr>
                  <a:t> business leaders</a:t>
                </a:r>
              </a:p>
            </p:txBody>
          </p:sp>
          <p:sp>
            <p:nvSpPr>
              <p:cNvPr id="29" name="Integrate code into back end software systems">
                <a:extLst>
                  <a:ext uri="{FF2B5EF4-FFF2-40B4-BE49-F238E27FC236}">
                    <a16:creationId xmlns:a16="http://schemas.microsoft.com/office/drawing/2014/main" id="{A2A8720B-0607-CB4B-B4D6-83F61E484001}"/>
                  </a:ext>
                </a:extLst>
              </p:cNvPr>
              <p:cNvSpPr txBox="1"/>
              <p:nvPr/>
            </p:nvSpPr>
            <p:spPr>
              <a:xfrm>
                <a:off x="7535891" y="1986968"/>
                <a:ext cx="1626657" cy="6569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lIns="0" tIns="0" rIns="0" bIns="0">
                <a:spAutoFit/>
              </a:bodyPr>
              <a:lstStyle>
                <a:lvl1pPr algn="ctr">
                  <a:defRPr sz="1400"/>
                </a:lvl1pPr>
              </a:lstStyle>
              <a:p>
                <a:r>
                  <a:rPr dirty="0">
                    <a:solidFill>
                      <a:schemeClr val="bg1"/>
                    </a:solidFill>
                  </a:rPr>
                  <a:t>Integrate code into backend software systems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361B3AC-180D-8742-90A3-0A01999FDC23}"/>
                </a:ext>
              </a:extLst>
            </p:cNvPr>
            <p:cNvGrpSpPr/>
            <p:nvPr/>
          </p:nvGrpSpPr>
          <p:grpSpPr>
            <a:xfrm>
              <a:off x="328107" y="1743744"/>
              <a:ext cx="8487786" cy="2781294"/>
              <a:chOff x="328107" y="1743744"/>
              <a:chExt cx="8487786" cy="2781294"/>
            </a:xfrm>
          </p:grpSpPr>
          <p:sp>
            <p:nvSpPr>
              <p:cNvPr id="20" name="Line">
                <a:extLst>
                  <a:ext uri="{FF2B5EF4-FFF2-40B4-BE49-F238E27FC236}">
                    <a16:creationId xmlns:a16="http://schemas.microsoft.com/office/drawing/2014/main" id="{5E646546-06BE-384F-84B7-87504BDE80D3}"/>
                  </a:ext>
                </a:extLst>
              </p:cNvPr>
              <p:cNvSpPr/>
              <p:nvPr/>
            </p:nvSpPr>
            <p:spPr>
              <a:xfrm>
                <a:off x="328107" y="3134391"/>
                <a:ext cx="8487786" cy="1"/>
              </a:xfrm>
              <a:prstGeom prst="line">
                <a:avLst/>
              </a:prstGeom>
              <a:ln w="25400">
                <a:solidFill>
                  <a:schemeClr val="accent1"/>
                </a:solidFill>
                <a:headEnd type="triangle"/>
                <a:tailEnd type="triangle"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lIns="45719" rIns="45719"/>
              <a:lstStyle/>
              <a:p>
                <a:endParaRPr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59E0213-BA16-DE47-A90E-9A361CE30A46}"/>
                  </a:ext>
                </a:extLst>
              </p:cNvPr>
              <p:cNvGrpSpPr/>
              <p:nvPr/>
            </p:nvGrpSpPr>
            <p:grpSpPr>
              <a:xfrm>
                <a:off x="1726050" y="1743744"/>
                <a:ext cx="5691900" cy="2781294"/>
                <a:chOff x="1726050" y="1743744"/>
                <a:chExt cx="5691900" cy="2781294"/>
              </a:xfrm>
            </p:grpSpPr>
            <p:sp>
              <p:nvSpPr>
                <p:cNvPr id="22" name="Communication/Storytelling">
                  <a:extLst>
                    <a:ext uri="{FF2B5EF4-FFF2-40B4-BE49-F238E27FC236}">
                      <a16:creationId xmlns:a16="http://schemas.microsoft.com/office/drawing/2014/main" id="{79BD0040-A893-6B4B-AA97-BE958691D9B7}"/>
                    </a:ext>
                  </a:extLst>
                </p:cNvPr>
                <p:cNvSpPr/>
                <p:nvPr/>
              </p:nvSpPr>
              <p:spPr>
                <a:xfrm>
                  <a:off x="1726050" y="1744097"/>
                  <a:ext cx="1601257" cy="1143411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 err="1">
                      <a:solidFill>
                        <a:schemeClr val="bg1"/>
                      </a:solidFill>
                    </a:rPr>
                    <a:t>Comm</a:t>
                  </a:r>
                  <a:r>
                    <a:rPr lang="en-US" dirty="0" err="1">
                      <a:solidFill>
                        <a:schemeClr val="bg1"/>
                      </a:solidFill>
                    </a:rPr>
                    <a:t>s</a:t>
                  </a:r>
                  <a:r>
                    <a:rPr dirty="0">
                      <a:solidFill>
                        <a:schemeClr val="bg1"/>
                      </a:solidFill>
                    </a:rPr>
                    <a:t>/</a:t>
                  </a:r>
                  <a:endParaRPr lang="en-US" dirty="0">
                    <a:solidFill>
                      <a:schemeClr val="bg1"/>
                    </a:solidFill>
                  </a:endParaRPr>
                </a:p>
                <a:p>
                  <a:r>
                    <a:rPr dirty="0">
                      <a:solidFill>
                        <a:schemeClr val="bg1"/>
                      </a:solidFill>
                    </a:rPr>
                    <a:t>Storytelling</a:t>
                  </a:r>
                </a:p>
              </p:txBody>
            </p:sp>
            <p:sp>
              <p:nvSpPr>
                <p:cNvPr id="23" name="Domain Expertise">
                  <a:extLst>
                    <a:ext uri="{FF2B5EF4-FFF2-40B4-BE49-F238E27FC236}">
                      <a16:creationId xmlns:a16="http://schemas.microsoft.com/office/drawing/2014/main" id="{7D8AA1F2-DABE-8A42-A20C-ADE41EFCE1A6}"/>
                    </a:ext>
                  </a:extLst>
                </p:cNvPr>
                <p:cNvSpPr/>
                <p:nvPr/>
              </p:nvSpPr>
              <p:spPr>
                <a:xfrm>
                  <a:off x="1726050" y="3381627"/>
                  <a:ext cx="1601257" cy="1143411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Domain Expertise</a:t>
                  </a:r>
                </a:p>
              </p:txBody>
            </p:sp>
            <p:sp>
              <p:nvSpPr>
                <p:cNvPr id="24" name="Modeling">
                  <a:extLst>
                    <a:ext uri="{FF2B5EF4-FFF2-40B4-BE49-F238E27FC236}">
                      <a16:creationId xmlns:a16="http://schemas.microsoft.com/office/drawing/2014/main" id="{0C2B8DB9-6610-6B4B-837C-9490212A6F8D}"/>
                    </a:ext>
                  </a:extLst>
                </p:cNvPr>
                <p:cNvSpPr/>
                <p:nvPr/>
              </p:nvSpPr>
              <p:spPr>
                <a:xfrm>
                  <a:off x="3771371" y="1743744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Modeling</a:t>
                  </a:r>
                </a:p>
              </p:txBody>
            </p:sp>
            <p:sp>
              <p:nvSpPr>
                <p:cNvPr id="25" name="Statistics">
                  <a:extLst>
                    <a:ext uri="{FF2B5EF4-FFF2-40B4-BE49-F238E27FC236}">
                      <a16:creationId xmlns:a16="http://schemas.microsoft.com/office/drawing/2014/main" id="{E01F581B-EAF5-094C-953B-AB41C5825BDF}"/>
                    </a:ext>
                  </a:extLst>
                </p:cNvPr>
                <p:cNvSpPr/>
                <p:nvPr/>
              </p:nvSpPr>
              <p:spPr>
                <a:xfrm>
                  <a:off x="3771371" y="3381273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Statistics</a:t>
                  </a:r>
                </a:p>
              </p:txBody>
            </p:sp>
            <p:sp>
              <p:nvSpPr>
                <p:cNvPr id="26" name="Data Munging">
                  <a:extLst>
                    <a:ext uri="{FF2B5EF4-FFF2-40B4-BE49-F238E27FC236}">
                      <a16:creationId xmlns:a16="http://schemas.microsoft.com/office/drawing/2014/main" id="{3CB621A5-A7CD-0544-918A-EBEE206C06B4}"/>
                    </a:ext>
                  </a:extLst>
                </p:cNvPr>
                <p:cNvSpPr/>
                <p:nvPr/>
              </p:nvSpPr>
              <p:spPr>
                <a:xfrm>
                  <a:off x="5816693" y="1743744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Data Munging</a:t>
                  </a:r>
                </a:p>
              </p:txBody>
            </p:sp>
            <p:sp>
              <p:nvSpPr>
                <p:cNvPr id="27" name="Software Engineering">
                  <a:extLst>
                    <a:ext uri="{FF2B5EF4-FFF2-40B4-BE49-F238E27FC236}">
                      <a16:creationId xmlns:a16="http://schemas.microsoft.com/office/drawing/2014/main" id="{9DD9A6A8-EEE3-4C4D-97AC-C6583143007A}"/>
                    </a:ext>
                  </a:extLst>
                </p:cNvPr>
                <p:cNvSpPr/>
                <p:nvPr/>
              </p:nvSpPr>
              <p:spPr>
                <a:xfrm>
                  <a:off x="5816693" y="3381273"/>
                  <a:ext cx="1601257" cy="1143412"/>
                </a:xfrm>
                <a:prstGeom prst="roundRect">
                  <a:avLst>
                    <a:gd name="adj" fmla="val 16661"/>
                  </a:avLst>
                </a:prstGeom>
                <a:solidFill>
                  <a:srgbClr val="FFFFFF"/>
                </a:solidFill>
                <a:ln w="25400">
                  <a:solidFill>
                    <a:schemeClr val="accent1"/>
                  </a:solidFill>
                </a:ln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lIns="45719" rIns="45719" anchor="ctr"/>
                <a:lstStyle>
                  <a:lvl1pPr algn="ctr">
                    <a:defRPr sz="1400" b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Software Engineering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6882083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Learning Objectives</a:t>
            </a:r>
            <a:br>
              <a:rPr lang="en-US" dirty="0"/>
            </a:br>
            <a:r>
              <a:rPr lang="en-US" dirty="0"/>
              <a:t>&amp; Agenda</a:t>
            </a:r>
            <a:endParaRPr dirty="0"/>
          </a:p>
        </p:txBody>
      </p:sp>
      <p:pic>
        <p:nvPicPr>
          <p:cNvPr id="124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8956758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7094C6-4C35-6C4B-A596-BC38B8C2E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support the needed skills and achieve impact, data science teams need a diverse set of roles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789861-681E-D64E-8916-5759B3AED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Science Team Roles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EE7A39D-0943-5540-AAF6-7E46FB3DDC8F}"/>
              </a:ext>
            </a:extLst>
          </p:cNvPr>
          <p:cNvGrpSpPr/>
          <p:nvPr/>
        </p:nvGrpSpPr>
        <p:grpSpPr>
          <a:xfrm>
            <a:off x="319113" y="2274647"/>
            <a:ext cx="8330876" cy="2294228"/>
            <a:chOff x="71860" y="1731044"/>
            <a:chExt cx="8971146" cy="2797426"/>
          </a:xfrm>
        </p:grpSpPr>
        <p:sp>
          <p:nvSpPr>
            <p:cNvPr id="5" name="Communicate results to business leaders">
              <a:extLst>
                <a:ext uri="{FF2B5EF4-FFF2-40B4-BE49-F238E27FC236}">
                  <a16:creationId xmlns:a16="http://schemas.microsoft.com/office/drawing/2014/main" id="{A764397F-A5AD-A546-BA2B-CCF8D91A1BBD}"/>
                </a:ext>
              </a:extLst>
            </p:cNvPr>
            <p:cNvSpPr txBox="1"/>
            <p:nvPr/>
          </p:nvSpPr>
          <p:spPr>
            <a:xfrm>
              <a:off x="71860" y="1909138"/>
              <a:ext cx="1428734" cy="78809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>
                <a:defRPr sz="1400">
                  <a:solidFill>
                    <a:schemeClr val="accent1"/>
                  </a:solidFill>
                </a:defRPr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Communicate </a:t>
              </a:r>
              <a:r>
                <a:rPr lang="en-US" dirty="0">
                  <a:solidFill>
                    <a:schemeClr val="bg1"/>
                  </a:solidFill>
                </a:rPr>
                <a:t>with</a:t>
              </a:r>
              <a:r>
                <a:rPr dirty="0">
                  <a:solidFill>
                    <a:schemeClr val="bg1"/>
                  </a:solidFill>
                </a:rPr>
                <a:t> business leaders</a:t>
              </a:r>
            </a:p>
          </p:txBody>
        </p:sp>
        <p:sp>
          <p:nvSpPr>
            <p:cNvPr id="6" name="Integrate code into back end software systems">
              <a:extLst>
                <a:ext uri="{FF2B5EF4-FFF2-40B4-BE49-F238E27FC236}">
                  <a16:creationId xmlns:a16="http://schemas.microsoft.com/office/drawing/2014/main" id="{70B80A9D-AD0E-8B40-A1A3-E36DCB90622D}"/>
                </a:ext>
              </a:extLst>
            </p:cNvPr>
            <p:cNvSpPr txBox="1"/>
            <p:nvPr/>
          </p:nvSpPr>
          <p:spPr>
            <a:xfrm>
              <a:off x="7416349" y="1913038"/>
              <a:ext cx="1626657" cy="78809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>
              <a:spAutoFit/>
            </a:bodyPr>
            <a:lstStyle>
              <a:lvl1pPr algn="ctr">
                <a:defRPr sz="1400">
                  <a:solidFill>
                    <a:schemeClr val="accent1"/>
                  </a:solidFill>
                </a:defRPr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Integrate code into backend software systems</a:t>
              </a:r>
            </a:p>
          </p:txBody>
        </p:sp>
        <p:sp>
          <p:nvSpPr>
            <p:cNvPr id="7" name="Line">
              <a:extLst>
                <a:ext uri="{FF2B5EF4-FFF2-40B4-BE49-F238E27FC236}">
                  <a16:creationId xmlns:a16="http://schemas.microsoft.com/office/drawing/2014/main" id="{4FF43A1B-67C2-F147-86C8-5EDD625818A2}"/>
                </a:ext>
              </a:extLst>
            </p:cNvPr>
            <p:cNvSpPr/>
            <p:nvPr/>
          </p:nvSpPr>
          <p:spPr>
            <a:xfrm>
              <a:off x="328107" y="3121691"/>
              <a:ext cx="8487786" cy="1"/>
            </a:xfrm>
            <a:prstGeom prst="line">
              <a:avLst/>
            </a:prstGeom>
            <a:ln w="25400">
              <a:solidFill>
                <a:schemeClr val="accent1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8" name="Data Science Product Manager">
              <a:extLst>
                <a:ext uri="{FF2B5EF4-FFF2-40B4-BE49-F238E27FC236}">
                  <a16:creationId xmlns:a16="http://schemas.microsoft.com/office/drawing/2014/main" id="{2A409952-F180-5447-AEB7-418250A21E43}"/>
                </a:ext>
              </a:extLst>
            </p:cNvPr>
            <p:cNvSpPr/>
            <p:nvPr/>
          </p:nvSpPr>
          <p:spPr>
            <a:xfrm>
              <a:off x="1726050" y="1731397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Product Manager</a:t>
              </a:r>
            </a:p>
          </p:txBody>
        </p:sp>
        <p:sp>
          <p:nvSpPr>
            <p:cNvPr id="9" name="Statistician">
              <a:extLst>
                <a:ext uri="{FF2B5EF4-FFF2-40B4-BE49-F238E27FC236}">
                  <a16:creationId xmlns:a16="http://schemas.microsoft.com/office/drawing/2014/main" id="{B21EA972-E5BB-B14D-8C2F-7A516F2AEEDF}"/>
                </a:ext>
              </a:extLst>
            </p:cNvPr>
            <p:cNvSpPr/>
            <p:nvPr/>
          </p:nvSpPr>
          <p:spPr>
            <a:xfrm>
              <a:off x="2634055" y="3385058"/>
              <a:ext cx="1601258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Statistician</a:t>
              </a:r>
            </a:p>
          </p:txBody>
        </p:sp>
        <p:sp>
          <p:nvSpPr>
            <p:cNvPr id="10" name="Machine Learning Engineer">
              <a:extLst>
                <a:ext uri="{FF2B5EF4-FFF2-40B4-BE49-F238E27FC236}">
                  <a16:creationId xmlns:a16="http://schemas.microsoft.com/office/drawing/2014/main" id="{853C312C-5F57-624D-82B9-9E98BF0ED6D5}"/>
                </a:ext>
              </a:extLst>
            </p:cNvPr>
            <p:cNvSpPr/>
            <p:nvPr/>
          </p:nvSpPr>
          <p:spPr>
            <a:xfrm>
              <a:off x="3672409" y="1731044"/>
              <a:ext cx="1601258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Machine Learning Engineer</a:t>
              </a:r>
            </a:p>
          </p:txBody>
        </p:sp>
        <p:sp>
          <p:nvSpPr>
            <p:cNvPr id="11" name="Research Engineer">
              <a:extLst>
                <a:ext uri="{FF2B5EF4-FFF2-40B4-BE49-F238E27FC236}">
                  <a16:creationId xmlns:a16="http://schemas.microsoft.com/office/drawing/2014/main" id="{BA9ECF41-71B2-5E42-B87D-04A3A539CE2A}"/>
                </a:ext>
              </a:extLst>
            </p:cNvPr>
            <p:cNvSpPr/>
            <p:nvPr/>
          </p:nvSpPr>
          <p:spPr>
            <a:xfrm>
              <a:off x="4564277" y="3385058"/>
              <a:ext cx="1601258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Research </a:t>
              </a:r>
              <a:r>
                <a:rPr lang="en-US" dirty="0">
                  <a:solidFill>
                    <a:schemeClr val="bg1"/>
                  </a:solidFill>
                </a:rPr>
                <a:t>Scientist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2" name="Data Engineer">
              <a:extLst>
                <a:ext uri="{FF2B5EF4-FFF2-40B4-BE49-F238E27FC236}">
                  <a16:creationId xmlns:a16="http://schemas.microsoft.com/office/drawing/2014/main" id="{8495D5B7-6B72-D942-AE0E-C50DDA5E98D2}"/>
                </a:ext>
              </a:extLst>
            </p:cNvPr>
            <p:cNvSpPr/>
            <p:nvPr/>
          </p:nvSpPr>
          <p:spPr>
            <a:xfrm>
              <a:off x="5618769" y="1731044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Data Engineer</a:t>
              </a:r>
            </a:p>
          </p:txBody>
        </p:sp>
        <p:sp>
          <p:nvSpPr>
            <p:cNvPr id="13" name="Software Engineering">
              <a:extLst>
                <a:ext uri="{FF2B5EF4-FFF2-40B4-BE49-F238E27FC236}">
                  <a16:creationId xmlns:a16="http://schemas.microsoft.com/office/drawing/2014/main" id="{2E78447A-AF0E-6145-8D6A-399D7FCA9331}"/>
                </a:ext>
              </a:extLst>
            </p:cNvPr>
            <p:cNvSpPr/>
            <p:nvPr/>
          </p:nvSpPr>
          <p:spPr>
            <a:xfrm>
              <a:off x="6379401" y="3385058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Software Engineering</a:t>
              </a:r>
            </a:p>
          </p:txBody>
        </p:sp>
        <p:sp>
          <p:nvSpPr>
            <p:cNvPr id="14" name="Business Analyst">
              <a:extLst>
                <a:ext uri="{FF2B5EF4-FFF2-40B4-BE49-F238E27FC236}">
                  <a16:creationId xmlns:a16="http://schemas.microsoft.com/office/drawing/2014/main" id="{F9656BA9-24B7-AE45-93A0-D4E985BE6A3E}"/>
                </a:ext>
              </a:extLst>
            </p:cNvPr>
            <p:cNvSpPr/>
            <p:nvPr/>
          </p:nvSpPr>
          <p:spPr>
            <a:xfrm>
              <a:off x="842734" y="3385058"/>
              <a:ext cx="1601257" cy="1143412"/>
            </a:xfrm>
            <a:prstGeom prst="roundRect">
              <a:avLst>
                <a:gd name="adj" fmla="val 16661"/>
              </a:avLst>
            </a:prstGeom>
            <a:solidFill>
              <a:srgbClr val="FFFFFF"/>
            </a:solidFill>
            <a:ln w="25400">
              <a:solidFill>
                <a:schemeClr val="accent1"/>
              </a:solidFill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 anchor="ctr"/>
            <a:lstStyle>
              <a:lvl1pPr algn="ctr">
                <a:defRPr sz="1400" b="1"/>
              </a:lvl1pPr>
            </a:lstStyle>
            <a:p>
              <a:r>
                <a:rPr dirty="0">
                  <a:solidFill>
                    <a:schemeClr val="bg1"/>
                  </a:solidFill>
                </a:rPr>
                <a:t>Business Analyst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489107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9A2165-1F66-BA4D-9952-0D6605181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Data Science Project Workflow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63A325E-0943-754C-ACD8-F1E1DFE7E6BF}"/>
              </a:ext>
            </a:extLst>
          </p:cNvPr>
          <p:cNvGrpSpPr/>
          <p:nvPr/>
        </p:nvGrpSpPr>
        <p:grpSpPr>
          <a:xfrm>
            <a:off x="543686" y="1708771"/>
            <a:ext cx="7018649" cy="3122709"/>
            <a:chOff x="400392" y="1160195"/>
            <a:chExt cx="8251638" cy="3671285"/>
          </a:xfrm>
        </p:grpSpPr>
        <p:sp>
          <p:nvSpPr>
            <p:cNvPr id="12" name="Rounded Rectangle 1046">
              <a:extLst>
                <a:ext uri="{FF2B5EF4-FFF2-40B4-BE49-F238E27FC236}">
                  <a16:creationId xmlns:a16="http://schemas.microsoft.com/office/drawing/2014/main" id="{65DF3B94-28ED-1A4F-AEF5-9F2CAC37FF9E}"/>
                </a:ext>
              </a:extLst>
            </p:cNvPr>
            <p:cNvSpPr/>
            <p:nvPr/>
          </p:nvSpPr>
          <p:spPr bwMode="auto">
            <a:xfrm>
              <a:off x="406238" y="1160195"/>
              <a:ext cx="1972385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Problem Statement</a:t>
              </a:r>
            </a:p>
          </p:txBody>
        </p:sp>
        <p:sp>
          <p:nvSpPr>
            <p:cNvPr id="13" name="Rounded Rectangle 1047">
              <a:extLst>
                <a:ext uri="{FF2B5EF4-FFF2-40B4-BE49-F238E27FC236}">
                  <a16:creationId xmlns:a16="http://schemas.microsoft.com/office/drawing/2014/main" id="{79FD5497-627C-B740-83F2-747893DE9D94}"/>
                </a:ext>
              </a:extLst>
            </p:cNvPr>
            <p:cNvSpPr/>
            <p:nvPr/>
          </p:nvSpPr>
          <p:spPr bwMode="auto">
            <a:xfrm>
              <a:off x="406238" y="1788158"/>
              <a:ext cx="1972385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Data Collection</a:t>
              </a:r>
            </a:p>
          </p:txBody>
        </p:sp>
        <p:sp>
          <p:nvSpPr>
            <p:cNvPr id="14" name="Rounded Rectangle 1048">
              <a:extLst>
                <a:ext uri="{FF2B5EF4-FFF2-40B4-BE49-F238E27FC236}">
                  <a16:creationId xmlns:a16="http://schemas.microsoft.com/office/drawing/2014/main" id="{EF492085-C285-C34F-AD48-C1FE087A665E}"/>
                </a:ext>
              </a:extLst>
            </p:cNvPr>
            <p:cNvSpPr/>
            <p:nvPr/>
          </p:nvSpPr>
          <p:spPr bwMode="auto">
            <a:xfrm>
              <a:off x="407018" y="2410173"/>
              <a:ext cx="1971213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Data Exploration </a:t>
              </a:r>
              <a:br>
                <a:rPr lang="en-US" dirty="0">
                  <a:solidFill>
                    <a:prstClr val="white"/>
                  </a:solidFill>
                  <a:cs typeface="Arial" pitchFamily="34" charset="0"/>
                </a:rPr>
              </a:b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&amp; Preprocessing</a:t>
              </a:r>
            </a:p>
          </p:txBody>
        </p:sp>
        <p:sp>
          <p:nvSpPr>
            <p:cNvPr id="15" name="Rounded Rectangle 1049">
              <a:extLst>
                <a:ext uri="{FF2B5EF4-FFF2-40B4-BE49-F238E27FC236}">
                  <a16:creationId xmlns:a16="http://schemas.microsoft.com/office/drawing/2014/main" id="{56FD0C0B-51B6-5A42-B6F9-F5F1E1D75DB7}"/>
                </a:ext>
              </a:extLst>
            </p:cNvPr>
            <p:cNvSpPr/>
            <p:nvPr/>
          </p:nvSpPr>
          <p:spPr bwMode="auto">
            <a:xfrm>
              <a:off x="400392" y="3039027"/>
              <a:ext cx="1989921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Modeling</a:t>
              </a:r>
            </a:p>
          </p:txBody>
        </p:sp>
        <p:sp>
          <p:nvSpPr>
            <p:cNvPr id="16" name="Rounded Rectangle 1049">
              <a:extLst>
                <a:ext uri="{FF2B5EF4-FFF2-40B4-BE49-F238E27FC236}">
                  <a16:creationId xmlns:a16="http://schemas.microsoft.com/office/drawing/2014/main" id="{39B2ECBC-8F3D-2741-A9E2-5DE61161B61B}"/>
                </a:ext>
              </a:extLst>
            </p:cNvPr>
            <p:cNvSpPr/>
            <p:nvPr/>
          </p:nvSpPr>
          <p:spPr bwMode="auto">
            <a:xfrm>
              <a:off x="410881" y="3664111"/>
              <a:ext cx="1965419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Validation</a:t>
              </a:r>
            </a:p>
          </p:txBody>
        </p:sp>
        <p:sp>
          <p:nvSpPr>
            <p:cNvPr id="17" name="What problem are you trying to solve?">
              <a:extLst>
                <a:ext uri="{FF2B5EF4-FFF2-40B4-BE49-F238E27FC236}">
                  <a16:creationId xmlns:a16="http://schemas.microsoft.com/office/drawing/2014/main" id="{A175E0D9-8F66-084A-817E-A6943C8694AE}"/>
                </a:ext>
              </a:extLst>
            </p:cNvPr>
            <p:cNvSpPr txBox="1"/>
            <p:nvPr/>
          </p:nvSpPr>
          <p:spPr>
            <a:xfrm>
              <a:off x="861147" y="3209723"/>
              <a:ext cx="64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 sz="1200"/>
              </a:pPr>
              <a:endParaRPr dirty="0"/>
            </a:p>
          </p:txBody>
        </p:sp>
        <p:sp>
          <p:nvSpPr>
            <p:cNvPr id="18" name="What data do you need to solve it?">
              <a:extLst>
                <a:ext uri="{FF2B5EF4-FFF2-40B4-BE49-F238E27FC236}">
                  <a16:creationId xmlns:a16="http://schemas.microsoft.com/office/drawing/2014/main" id="{AEE288CC-A88F-204E-B138-36C4C2C60255}"/>
                </a:ext>
              </a:extLst>
            </p:cNvPr>
            <p:cNvSpPr txBox="1"/>
            <p:nvPr/>
          </p:nvSpPr>
          <p:spPr>
            <a:xfrm>
              <a:off x="2264987" y="3209722"/>
              <a:ext cx="65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 sz="1200"/>
              </a:pPr>
              <a:endParaRPr dirty="0"/>
            </a:p>
          </p:txBody>
        </p:sp>
        <p:sp>
          <p:nvSpPr>
            <p:cNvPr id="19" name="Rounded Rectangle 1050">
              <a:extLst>
                <a:ext uri="{FF2B5EF4-FFF2-40B4-BE49-F238E27FC236}">
                  <a16:creationId xmlns:a16="http://schemas.microsoft.com/office/drawing/2014/main" id="{E673A0D8-C1B8-464D-9FFF-97CC3932B497}"/>
                </a:ext>
              </a:extLst>
            </p:cNvPr>
            <p:cNvSpPr/>
            <p:nvPr/>
          </p:nvSpPr>
          <p:spPr bwMode="auto">
            <a:xfrm>
              <a:off x="407019" y="4288114"/>
              <a:ext cx="1972385" cy="543366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solidFill>
                <a:schemeClr val="bg2">
                  <a:lumMod val="40000"/>
                  <a:lumOff val="6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355" tIns="45678" rIns="91355" bIns="4567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3532" eaLnBrk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Decision Making </a:t>
              </a:r>
              <a:br>
                <a:rPr lang="en-US" dirty="0">
                  <a:solidFill>
                    <a:prstClr val="white"/>
                  </a:solidFill>
                  <a:cs typeface="Arial" pitchFamily="34" charset="0"/>
                </a:rPr>
              </a:br>
              <a:r>
                <a:rPr lang="en-US" dirty="0">
                  <a:solidFill>
                    <a:prstClr val="white"/>
                  </a:solidFill>
                  <a:cs typeface="Arial" pitchFamily="34" charset="0"/>
                </a:rPr>
                <a:t>&amp; Deployment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741722C-912B-2944-A60B-6482F9A93050}"/>
                </a:ext>
              </a:extLst>
            </p:cNvPr>
            <p:cNvSpPr/>
            <p:nvPr/>
          </p:nvSpPr>
          <p:spPr>
            <a:xfrm>
              <a:off x="2574951" y="1240770"/>
              <a:ext cx="5572759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What problem are you trying to solve?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C900B77-142B-E248-9699-F5486F4087C4}"/>
                </a:ext>
              </a:extLst>
            </p:cNvPr>
            <p:cNvSpPr/>
            <p:nvPr/>
          </p:nvSpPr>
          <p:spPr>
            <a:xfrm>
              <a:off x="2570479" y="1868368"/>
              <a:ext cx="4445325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What data do you need to solve it?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4BC42E1-8B38-8C44-9447-25FE03370A7E}"/>
                </a:ext>
              </a:extLst>
            </p:cNvPr>
            <p:cNvSpPr/>
            <p:nvPr/>
          </p:nvSpPr>
          <p:spPr>
            <a:xfrm>
              <a:off x="2576996" y="2469097"/>
              <a:ext cx="5811630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Do you understand your data? Will your model?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35A7785-81F2-344C-BDEA-D5A044630245}"/>
                </a:ext>
              </a:extLst>
            </p:cNvPr>
            <p:cNvSpPr/>
            <p:nvPr/>
          </p:nvSpPr>
          <p:spPr>
            <a:xfrm>
              <a:off x="2570536" y="3117389"/>
              <a:ext cx="4087979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Build a model to solve your problem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EED219-35D3-7345-A50A-E19C54223DAC}"/>
                </a:ext>
              </a:extLst>
            </p:cNvPr>
            <p:cNvSpPr/>
            <p:nvPr/>
          </p:nvSpPr>
          <p:spPr>
            <a:xfrm>
              <a:off x="2581092" y="3731354"/>
              <a:ext cx="4545550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Did I solve the problem?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07F8686-C376-FA42-8977-17F5712C83A1}"/>
                </a:ext>
              </a:extLst>
            </p:cNvPr>
            <p:cNvSpPr/>
            <p:nvPr/>
          </p:nvSpPr>
          <p:spPr>
            <a:xfrm>
              <a:off x="2570479" y="4364628"/>
              <a:ext cx="6081551" cy="361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50000"/>
                    </a:schemeClr>
                  </a:solidFill>
                </a:rPr>
                <a:t>Communicate to stakeholders or put into production</a:t>
              </a:r>
            </a:p>
          </p:txBody>
        </p:sp>
      </p:grpSp>
      <p:sp>
        <p:nvSpPr>
          <p:cNvPr id="26" name="Text Placeholder 1">
            <a:extLst>
              <a:ext uri="{FF2B5EF4-FFF2-40B4-BE49-F238E27FC236}">
                <a16:creationId xmlns:a16="http://schemas.microsoft.com/office/drawing/2014/main" id="{6A7CE4BE-F862-784E-86A9-93D4C1FDB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8" y="1152475"/>
            <a:ext cx="8992939" cy="462174"/>
          </a:xfrm>
        </p:spPr>
        <p:txBody>
          <a:bodyPr/>
          <a:lstStyle/>
          <a:p>
            <a:r>
              <a:rPr lang="en-US" dirty="0"/>
              <a:t>Data science projects have predictable steps, but iterate on and revisit them often</a:t>
            </a:r>
          </a:p>
        </p:txBody>
      </p:sp>
    </p:spTree>
    <p:extLst>
      <p:ext uri="{BB962C8B-B14F-4D97-AF65-F5344CB8AC3E}">
        <p14:creationId xmlns:p14="http://schemas.microsoft.com/office/powerpoint/2010/main" val="2870561189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ANALYTICS &amp; STATISTICS</a:t>
            </a:r>
            <a:endParaRPr dirty="0"/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45358462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420939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Answers direct, clear questions with deterministic answers</a:t>
            </a:r>
          </a:p>
          <a:p>
            <a:r>
              <a:rPr lang="en-US" dirty="0"/>
              <a:t>Monitors changes in business and informs decision makers</a:t>
            </a:r>
          </a:p>
          <a:p>
            <a:r>
              <a:rPr lang="en-US" dirty="0"/>
              <a:t>Leans heavily on business rules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848E8F1-74B5-554A-8C27-8BD1CB160C8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4263" y="1152475"/>
            <a:ext cx="3791723" cy="25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59396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433296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Often specializing in one branch of business, e.g. product analytics, financial analytics, marketing analytics</a:t>
            </a:r>
          </a:p>
          <a:p>
            <a:r>
              <a:rPr lang="en-US" dirty="0">
                <a:solidFill>
                  <a:schemeClr val="bg1"/>
                </a:solidFill>
              </a:rPr>
              <a:t>Com</a:t>
            </a:r>
            <a:r>
              <a:rPr lang="en-US" dirty="0"/>
              <a:t>bine some level of subject matter expertise (SME) with data know-how</a:t>
            </a:r>
          </a:p>
          <a:p>
            <a:r>
              <a:rPr lang="en-US" dirty="0">
                <a:solidFill>
                  <a:schemeClr val="bg1"/>
                </a:solidFill>
              </a:rPr>
              <a:t>Tools: SQL, Excel, Tableau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DB36ED-2DB5-AF4B-B5B3-1BB56D0D28D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4263" y="1152475"/>
            <a:ext cx="3791723" cy="25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83384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433296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Most commonly answer </a:t>
            </a:r>
            <a:r>
              <a:rPr lang="en-US" i="1" dirty="0"/>
              <a:t>descriptive</a:t>
            </a:r>
            <a:r>
              <a:rPr lang="en-US" dirty="0"/>
              <a:t> questions</a:t>
            </a:r>
          </a:p>
          <a:p>
            <a:r>
              <a:rPr lang="en-US" dirty="0"/>
              <a:t>Sometimes answers predictive questions</a:t>
            </a:r>
          </a:p>
          <a:p>
            <a:r>
              <a:rPr lang="en-US" dirty="0"/>
              <a:t>Results inform decision makers to help prescribe action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DB36ED-2DB5-AF4B-B5B3-1BB56D0D28D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4263" y="1152475"/>
            <a:ext cx="3791723" cy="25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99512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359155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 field of mathematics dedicated to interpreting patterns in data and making inference about them</a:t>
            </a:r>
          </a:p>
          <a:p>
            <a:r>
              <a:rPr lang="en-US" dirty="0"/>
              <a:t>Two major branches, frequentist (standard) and Bayesian (new &amp; exciting)</a:t>
            </a:r>
          </a:p>
          <a:p>
            <a:r>
              <a:rPr lang="en-US" dirty="0"/>
              <a:t>Specialized subfields, e.g. time series analysis, experimental design</a:t>
            </a:r>
          </a:p>
          <a:p>
            <a:r>
              <a:rPr lang="en-US" dirty="0"/>
              <a:t>”Backbone” of modern science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Statistics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BDECD8-F817-4245-BDDB-E799919710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0766" y="2211858"/>
            <a:ext cx="3982007" cy="253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794539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359155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High overlap with other fields, e.g. operations research, applied math, computer science, econometrics, etc.</a:t>
            </a:r>
          </a:p>
          <a:p>
            <a:r>
              <a:rPr lang="en-US" dirty="0"/>
              <a:t>Methods include: regression, generalized linear models, p-values</a:t>
            </a:r>
          </a:p>
          <a:p>
            <a:r>
              <a:rPr lang="en-US" dirty="0"/>
              <a:t>Tools: R, SAS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Statistics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9448E1-0111-8A4E-ABE2-CD50748DD9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0766" y="2211858"/>
            <a:ext cx="3982007" cy="253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606887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359155" cy="3416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Answers descriptive, predictive, and relationship questions</a:t>
            </a:r>
          </a:p>
          <a:p>
            <a:r>
              <a:rPr lang="en-US" dirty="0"/>
              <a:t>Probability and mathematical guarantees</a:t>
            </a:r>
          </a:p>
          <a:p>
            <a:r>
              <a:rPr lang="en-US" dirty="0"/>
              <a:t>Concerned with the </a:t>
            </a:r>
            <a:r>
              <a:rPr lang="en-US" i="1" dirty="0"/>
              <a:t>distribution</a:t>
            </a:r>
            <a:r>
              <a:rPr lang="en-US" dirty="0"/>
              <a:t> of numbers &amp; metrics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Statistics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C7236C-9528-DF48-B3D7-27EE3E6721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0766" y="2211858"/>
            <a:ext cx="3982007" cy="253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133566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772D08-D5DE-A54F-8119-3456D04AF09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535" y="1355349"/>
            <a:ext cx="4384967" cy="2898463"/>
          </a:xfrm>
          <a:prstGeom prst="rect">
            <a:avLst/>
          </a:prstGeom>
          <a:solidFill>
            <a:schemeClr val="tx1"/>
          </a:solidFill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D74C53E6-1C52-124C-B6D3-3EC0F831651D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5066271" y="444843"/>
                <a:ext cx="3664758" cy="4164227"/>
              </a:xfrm>
            </p:spPr>
            <p:txBody>
              <a:bodyPr>
                <a:noAutofit/>
              </a:bodyPr>
              <a:lstStyle/>
              <a:p>
                <a:r>
                  <a:rPr lang="en-US" sz="1800" b="1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Know the Jargon</a:t>
                </a:r>
              </a:p>
              <a:p>
                <a:endParaRPr lang="en-US" sz="1800" dirty="0">
                  <a:latin typeface="Avenir Roman" panose="02000503020000020003" pitchFamily="2" charset="0"/>
                  <a:ea typeface="Cambria Math" panose="02040503050406030204" pitchFamily="18" charset="0"/>
                </a:endParaRPr>
              </a:p>
              <a:p>
                <a:r>
                  <a:rPr lang="en-US" sz="1800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Linear Model: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y</m:t>
                      </m:r>
                      <m:r>
                        <a:rPr lang="en-US" sz="18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en-US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en-US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1800" dirty="0">
                  <a:latin typeface="Avenir Roman" panose="02000503020000020003" pitchFamily="2" charset="0"/>
                </a:endParaRPr>
              </a:p>
              <a:p>
                <a:endParaRPr lang="en-US" sz="1800" dirty="0">
                  <a:latin typeface="Avenir Roman" panose="02000503020000020003" pitchFamily="2" charset="0"/>
                  <a:ea typeface="Cambria Math" panose="02040503050406030204" pitchFamily="18" charset="0"/>
                </a:endParaRPr>
              </a:p>
              <a:p>
                <a:r>
                  <a:rPr lang="en-US" sz="1800">
                    <a:latin typeface="Avenir Roman" panose="02000503020000020003" pitchFamily="2" charset="0"/>
                    <a:ea typeface="Cambria Math" panose="02040503050406030204" pitchFamily="18" charset="0"/>
                  </a:rPr>
                  <a:t>y 𝑑𝑒𝑝𝑒𝑛𝑑𝑒𝑛𝑡 </a:t>
                </a:r>
                <a:r>
                  <a:rPr lang="en-US" sz="1800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𝑣𝑎𝑟𝑖𝑎𝑏𝑙𝑒, 𝑟𝑒𝑠𝑝𝑜𝑛𝑠𝑒  </a:t>
                </a:r>
              </a:p>
              <a:p>
                <a:r>
                  <a:rPr lang="en-US" sz="1800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𝛼 𝑖𝑛𝑡𝑒𝑟𝑐𝑒𝑝𝑡</a:t>
                </a:r>
              </a:p>
              <a:p>
                <a:r>
                  <a:rPr lang="en-US" sz="1800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𝛽 𝑐𝑜𝑒𝑓𝑓𝑖𝑐𝑖𝑒𝑛𝑡</a:t>
                </a:r>
              </a:p>
              <a:p>
                <a:r>
                  <a:rPr lang="en-US" sz="1800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𝑥 𝑖𝑛𝑑𝑒𝑝𝑒𝑛𝑑𝑒𝑛𝑡 𝑣𝑎𝑟𝑖𝑎𝑏𝑙𝑒      </a:t>
                </a:r>
              </a:p>
              <a:p>
                <a:r>
                  <a:rPr lang="en-US" sz="1800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   𝑐𝑜𝑣𝑎𝑟𝑖𝑎𝑡𝑒, 𝑝𝑟𝑒𝑑𝑖𝑐𝑡𝑜𝑟</a:t>
                </a:r>
              </a:p>
              <a:p>
                <a:r>
                  <a:rPr lang="en-US" sz="1800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𝜖 (𝑟𝑎𝑛𝑑𝑜𝑚) 𝑒𝑟𝑟𝑜𝑟, 𝑛𝑜𝑖𝑠𝑒</a:t>
                </a:r>
              </a:p>
              <a:p>
                <a:endParaRPr lang="en-US" sz="1800" dirty="0">
                  <a:latin typeface="Avenir Roman" panose="02000503020000020003" pitchFamily="2" charset="0"/>
                </a:endParaRP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D74C53E6-1C52-124C-B6D3-3EC0F8316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066271" y="444843"/>
                <a:ext cx="3664758" cy="4164227"/>
              </a:xfrm>
              <a:blipFill>
                <a:blip r:embed="rId3"/>
                <a:stretch>
                  <a:fillRect l="-10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771259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87"/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Shape 8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457200" indent="-381000">
              <a:lnSpc>
                <a:spcPct val="13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Helvetica"/>
              <a:buChar char="●"/>
              <a:defRPr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 marL="76200" indent="0">
              <a:buNone/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US" dirty="0">
                <a:solidFill>
                  <a:schemeClr val="bg1"/>
                </a:solidFill>
              </a:rPr>
              <a:t>Be able to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data science and explain its different facets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differences between statistics and machine learning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major branches of machine learning and the types of problems they solve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special topics within data science</a:t>
            </a:r>
          </a:p>
        </p:txBody>
      </p:sp>
      <p:sp>
        <p:nvSpPr>
          <p:cNvPr id="127" name="Shape 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2959">
              <a:defRPr sz="252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Learning objective</a:t>
            </a:r>
            <a:r>
              <a:rPr lang="en-US" dirty="0"/>
              <a:t>s</a:t>
            </a:r>
            <a:endParaRPr dirty="0"/>
          </a:p>
        </p:txBody>
      </p:sp>
      <p:pic>
        <p:nvPicPr>
          <p:cNvPr id="129" name="Shape 90" descr="Shape 90"/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62143141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STATISTICS &amp;</a:t>
            </a:r>
            <a:br>
              <a:rPr lang="en-US" dirty="0"/>
            </a:br>
            <a:r>
              <a:rPr lang="en-US" dirty="0"/>
              <a:t>MACHINE LEARNING</a:t>
            </a:r>
            <a:endParaRPr dirty="0"/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18603746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7438-5082-374F-A6F9-18E056161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70" y="1047475"/>
            <a:ext cx="4169031" cy="2968201"/>
          </a:xfrm>
        </p:spPr>
        <p:txBody>
          <a:bodyPr/>
          <a:lstStyle/>
          <a:p>
            <a:r>
              <a:rPr lang="en-US" dirty="0"/>
              <a:t>A Word to Statisticians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DA428-1D20-B546-A819-2F2D684B40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notoriously, the line between statistics and machine learning is blurry</a:t>
            </a:r>
          </a:p>
          <a:p>
            <a:endParaRPr lang="en-US" dirty="0"/>
          </a:p>
          <a:p>
            <a:r>
              <a:rPr lang="en-US" sz="1800" dirty="0"/>
              <a:t>And, statistics came first</a:t>
            </a:r>
          </a:p>
        </p:txBody>
      </p:sp>
    </p:spTree>
    <p:extLst>
      <p:ext uri="{BB962C8B-B14F-4D97-AF65-F5344CB8AC3E}">
        <p14:creationId xmlns:p14="http://schemas.microsoft.com/office/powerpoint/2010/main" val="4064959005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7438-5082-374F-A6F9-18E056161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70" y="1047475"/>
            <a:ext cx="4169031" cy="2968201"/>
          </a:xfrm>
        </p:spPr>
        <p:txBody>
          <a:bodyPr/>
          <a:lstStyle/>
          <a:p>
            <a:r>
              <a:rPr lang="en-US" dirty="0"/>
              <a:t>A Word to Statisticians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DA428-1D20-B546-A819-2F2D684B4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8199" y="999999"/>
            <a:ext cx="4169031" cy="3169502"/>
          </a:xfrm>
        </p:spPr>
        <p:txBody>
          <a:bodyPr/>
          <a:lstStyle/>
          <a:p>
            <a:r>
              <a:rPr lang="en-US" sz="1200" dirty="0"/>
              <a:t>Statistics emphasizes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formal statistical inference (confidence intervals, hypothesis tests, optimal estimators) in low dimensional problems.</a:t>
            </a:r>
          </a:p>
          <a:p>
            <a:r>
              <a:rPr lang="en-US" sz="1200" dirty="0"/>
              <a:t>Machine Learning emphasizes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high dimensional prediction problems.</a:t>
            </a:r>
          </a:p>
          <a:p>
            <a:r>
              <a:rPr lang="en-US" sz="1200" dirty="0"/>
              <a:t>“But this is a </a:t>
            </a:r>
            <a:r>
              <a:rPr lang="en-US" sz="1200" b="1" dirty="0"/>
              <a:t>gross over-simplification</a:t>
            </a:r>
            <a:r>
              <a:rPr lang="en-US" sz="1200" dirty="0"/>
              <a:t>.” </a:t>
            </a:r>
          </a:p>
          <a:p>
            <a:endParaRPr lang="en-US" sz="1200" dirty="0"/>
          </a:p>
          <a:p>
            <a:r>
              <a:rPr lang="en-US" sz="1200" dirty="0"/>
              <a:t>Statistics pays more attention 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survival analysis, spatial analysis, multiple testing, minimax theory, deconvolution, semiparametric inference, bootstrapping, time series.</a:t>
            </a:r>
          </a:p>
          <a:p>
            <a:r>
              <a:rPr lang="en-US" sz="1200" dirty="0"/>
              <a:t>Machine Learning pays more attention 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online learning, </a:t>
            </a:r>
            <a:r>
              <a:rPr lang="en-US" sz="1200" dirty="0" err="1"/>
              <a:t>semisupervised</a:t>
            </a:r>
            <a:r>
              <a:rPr lang="en-US" sz="1200" dirty="0"/>
              <a:t> learning, manifold learning, active learning, boosting</a:t>
            </a:r>
          </a:p>
          <a:p>
            <a:endParaRPr lang="en-US" sz="1200" dirty="0"/>
          </a:p>
          <a:p>
            <a:r>
              <a:rPr lang="en-US" sz="1200" b="1" dirty="0"/>
              <a:t>“But the differences become blurrier all the time.”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C7BF17-FC44-DD43-8724-9911A3AD9867}"/>
              </a:ext>
            </a:extLst>
          </p:cNvPr>
          <p:cNvSpPr txBox="1"/>
          <p:nvPr/>
        </p:nvSpPr>
        <p:spPr>
          <a:xfrm>
            <a:off x="347241" y="2905246"/>
            <a:ext cx="325248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f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rom Larry A. Wasserman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author of 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All of Statistics</a:t>
            </a:r>
          </a:p>
        </p:txBody>
      </p:sp>
    </p:spTree>
    <p:extLst>
      <p:ext uri="{BB962C8B-B14F-4D97-AF65-F5344CB8AC3E}">
        <p14:creationId xmlns:p14="http://schemas.microsoft.com/office/powerpoint/2010/main" val="4178922330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7438-5082-374F-A6F9-18E056161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70" y="1047475"/>
            <a:ext cx="4169031" cy="2968201"/>
          </a:xfrm>
        </p:spPr>
        <p:txBody>
          <a:bodyPr/>
          <a:lstStyle/>
          <a:p>
            <a:r>
              <a:rPr lang="en-US" dirty="0"/>
              <a:t>A Word to Statisticians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DA428-1D20-B546-A819-2F2D684B4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8199" y="823582"/>
            <a:ext cx="4169031" cy="2005035"/>
          </a:xfrm>
        </p:spPr>
        <p:txBody>
          <a:bodyPr/>
          <a:lstStyle/>
          <a:p>
            <a:r>
              <a:rPr lang="en-US" dirty="0"/>
              <a:t>Machine learning is “glorified statistics”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C7BF17-FC44-DD43-8724-9911A3AD9867}"/>
              </a:ext>
            </a:extLst>
          </p:cNvPr>
          <p:cNvSpPr txBox="1"/>
          <p:nvPr/>
        </p:nvSpPr>
        <p:spPr>
          <a:xfrm>
            <a:off x="347241" y="2905246"/>
            <a:ext cx="3252486" cy="738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f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rom Robert </a:t>
            </a: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Tibshirani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cs typeface="Arial" panose="020B0604020202020204" pitchFamily="34" charset="0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coauthor of 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Elements of Statistical Learning</a:t>
            </a:r>
          </a:p>
        </p:txBody>
      </p:sp>
      <p:pic>
        <p:nvPicPr>
          <p:cNvPr id="6" name="Picture 5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58F19EE3-CB11-544B-B0C6-A891E949B19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85320" y="1922928"/>
            <a:ext cx="2626399" cy="269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43438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D4F0505-E3B0-794F-A4BD-CC96DED25A1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2423" y="887186"/>
            <a:ext cx="3840602" cy="312849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52690B4-C05A-5B43-9B27-B677ED9843A0}"/>
              </a:ext>
            </a:extLst>
          </p:cNvPr>
          <p:cNvSpPr txBox="1">
            <a:spLocks/>
          </p:cNvSpPr>
          <p:nvPr/>
        </p:nvSpPr>
        <p:spPr>
          <a:xfrm>
            <a:off x="196770" y="1047475"/>
            <a:ext cx="4169031" cy="296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>
            <a:lvl1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1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A Word to Statisticians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81990D-1BFC-A24E-A59E-A0C1D67B6897}"/>
              </a:ext>
            </a:extLst>
          </p:cNvPr>
          <p:cNvSpPr txBox="1"/>
          <p:nvPr/>
        </p:nvSpPr>
        <p:spPr>
          <a:xfrm>
            <a:off x="347241" y="2905246"/>
            <a:ext cx="325248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f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rom u/</a:t>
            </a: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cs typeface="Arial" panose="020B0604020202020204" pitchFamily="34" charset="0"/>
                <a:sym typeface="Arial"/>
              </a:rPr>
              <a:t>keymado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cs typeface="Arial" panose="020B0604020202020204" pitchFamily="34" charset="0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err="1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redditor</a:t>
            </a: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 on r/</a:t>
            </a:r>
            <a:r>
              <a:rPr lang="en-US" dirty="0" err="1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datascience</a:t>
            </a:r>
            <a:endParaRPr kumimoji="0" lang="en-US" sz="1400" b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4192548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7438-5082-374F-A6F9-18E056161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70" y="1047475"/>
            <a:ext cx="4169031" cy="2968201"/>
          </a:xfrm>
        </p:spPr>
        <p:txBody>
          <a:bodyPr/>
          <a:lstStyle/>
          <a:p>
            <a:r>
              <a:rPr lang="en-US" dirty="0"/>
              <a:t>A Word to Statisticians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DA428-1D20-B546-A819-2F2D684B40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concepts are often familiar, although the words are sometimes different</a:t>
            </a:r>
          </a:p>
          <a:p>
            <a:endParaRPr lang="en-US" dirty="0"/>
          </a:p>
          <a:p>
            <a:r>
              <a:rPr lang="en-US" sz="1600" dirty="0"/>
              <a:t>Data science leans towards ML jargon, but both are used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070280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DA428-1D20-B546-A819-2F2D684B4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8199" y="1643530"/>
            <a:ext cx="4169031" cy="2005035"/>
          </a:xfrm>
        </p:spPr>
        <p:txBody>
          <a:bodyPr/>
          <a:lstStyle/>
          <a:p>
            <a:r>
              <a:rPr lang="en-US" dirty="0"/>
              <a:t>We have many words for the same thing</a:t>
            </a:r>
          </a:p>
          <a:p>
            <a:r>
              <a:rPr lang="en-US" sz="1600" dirty="0"/>
              <a:t>And sometimes, we have the same word for many things 🤷‍♀️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8C995D1-FA0F-C94D-9829-5FA66B94C748}"/>
              </a:ext>
            </a:extLst>
          </p:cNvPr>
          <p:cNvSpPr txBox="1">
            <a:spLocks/>
          </p:cNvSpPr>
          <p:nvPr/>
        </p:nvSpPr>
        <p:spPr>
          <a:xfrm>
            <a:off x="196770" y="1047475"/>
            <a:ext cx="4375230" cy="296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Autofit/>
          </a:bodyPr>
          <a:lstStyle>
            <a:lvl1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1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A Word to Statisticians</a:t>
            </a:r>
          </a:p>
          <a:p>
            <a:r>
              <a:rPr lang="en-US" sz="2800" dirty="0"/>
              <a:t>&amp; Computer Scientists, Mathematicians, Data </a:t>
            </a:r>
            <a:r>
              <a:rPr lang="en-US" sz="2400" dirty="0"/>
              <a:t>Scientists,  Physicists, </a:t>
            </a:r>
            <a:r>
              <a:rPr lang="en-US" sz="2000" dirty="0"/>
              <a:t>Social Scientists, Engineers…..</a:t>
            </a:r>
          </a:p>
        </p:txBody>
      </p:sp>
    </p:spTree>
    <p:extLst>
      <p:ext uri="{BB962C8B-B14F-4D97-AF65-F5344CB8AC3E}">
        <p14:creationId xmlns:p14="http://schemas.microsoft.com/office/powerpoint/2010/main" val="278955054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6000" b="1"/>
            </a:lvl1pPr>
          </a:lstStyle>
          <a:p>
            <a:r>
              <a:rPr lang="en-US" sz="4400" dirty="0"/>
              <a:t>MACHINE LEARNING &amp;</a:t>
            </a:r>
            <a:br>
              <a:rPr lang="en-US" sz="4400" dirty="0"/>
            </a:br>
            <a:r>
              <a:rPr lang="en-US" sz="4400" dirty="0"/>
              <a:t>ARTIFICIAL INTELLIGENCE</a:t>
            </a:r>
            <a:endParaRPr sz="4400" dirty="0"/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75685686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18F886-90D3-0344-8F85-02B189223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8" y="1152475"/>
            <a:ext cx="8375101" cy="3416400"/>
          </a:xfrm>
        </p:spPr>
        <p:txBody>
          <a:bodyPr/>
          <a:lstStyle/>
          <a:p>
            <a:pPr lvl="1">
              <a:spcBef>
                <a:spcPts val="600"/>
              </a:spcBef>
              <a:defRPr>
                <a:solidFill>
                  <a:srgbClr val="003C71"/>
                </a:solidFill>
              </a:defRPr>
            </a:pPr>
            <a:r>
              <a:rPr lang="en-US" dirty="0">
                <a:ea typeface="Avenir Book" charset="0"/>
                <a:cs typeface="Avenir Book" charset="0"/>
              </a:rPr>
              <a:t>Machine learning allows computers to learn and infer from data</a:t>
            </a:r>
          </a:p>
          <a:p>
            <a:pPr lvl="1">
              <a:spcBef>
                <a:spcPts val="600"/>
              </a:spcBef>
              <a:defRPr>
                <a:solidFill>
                  <a:srgbClr val="003C71"/>
                </a:solidFill>
              </a:defRPr>
            </a:pPr>
            <a:r>
              <a:rPr lang="en-US" dirty="0"/>
              <a:t>These programs learn from repeatedly seeing data, rather than being explicitly programmed by humans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C9D7AE-F21A-2448-B6BE-30A6829D7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(ML)</a:t>
            </a:r>
          </a:p>
        </p:txBody>
      </p:sp>
      <p:grpSp>
        <p:nvGrpSpPr>
          <p:cNvPr id="7" name="NOT SPAM?">
            <a:extLst>
              <a:ext uri="{FF2B5EF4-FFF2-40B4-BE49-F238E27FC236}">
                <a16:creationId xmlns:a16="http://schemas.microsoft.com/office/drawing/2014/main" id="{4B5D6AB3-2027-AF4B-A255-10CFC5DE4AEF}"/>
              </a:ext>
            </a:extLst>
          </p:cNvPr>
          <p:cNvGrpSpPr/>
          <p:nvPr/>
        </p:nvGrpSpPr>
        <p:grpSpPr>
          <a:xfrm>
            <a:off x="6463423" y="3560111"/>
            <a:ext cx="1434350" cy="553961"/>
            <a:chOff x="-292265" y="-192467"/>
            <a:chExt cx="1451415" cy="712099"/>
          </a:xfrm>
          <a:solidFill>
            <a:srgbClr val="328EC5"/>
          </a:solidFill>
        </p:grpSpPr>
        <p:sp>
          <p:nvSpPr>
            <p:cNvPr id="8" name="Rounded Rectangle">
              <a:extLst>
                <a:ext uri="{FF2B5EF4-FFF2-40B4-BE49-F238E27FC236}">
                  <a16:creationId xmlns:a16="http://schemas.microsoft.com/office/drawing/2014/main" id="{2D2D17B3-B345-EF4D-A8C7-016C827C1DFB}"/>
                </a:ext>
              </a:extLst>
            </p:cNvPr>
            <p:cNvSpPr/>
            <p:nvPr/>
          </p:nvSpPr>
          <p:spPr>
            <a:xfrm>
              <a:off x="-292266" y="-192468"/>
              <a:ext cx="1451417" cy="712100"/>
            </a:xfrm>
            <a:prstGeom prst="roundRect">
              <a:avLst>
                <a:gd name="adj" fmla="val 19350"/>
              </a:avLst>
            </a:prstGeom>
            <a:grpFill/>
            <a:ln w="25400" cap="flat">
              <a:solidFill>
                <a:srgbClr val="007FAE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" name="NOT SPAM?">
              <a:extLst>
                <a:ext uri="{FF2B5EF4-FFF2-40B4-BE49-F238E27FC236}">
                  <a16:creationId xmlns:a16="http://schemas.microsoft.com/office/drawing/2014/main" id="{762DA4E0-8E12-5145-BC95-3FF4B3CA650C}"/>
                </a:ext>
              </a:extLst>
            </p:cNvPr>
            <p:cNvSpPr txBox="1"/>
            <p:nvPr/>
          </p:nvSpPr>
          <p:spPr>
            <a:xfrm>
              <a:off x="-251909" y="-2683"/>
              <a:ext cx="1370702" cy="33253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lvl1pPr algn="ctr">
                <a:defRPr sz="1400" b="1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NOT SPAM?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AFDD27A-6A37-8144-9258-0A3BA8261E47}"/>
              </a:ext>
            </a:extLst>
          </p:cNvPr>
          <p:cNvGrpSpPr/>
          <p:nvPr/>
        </p:nvGrpSpPr>
        <p:grpSpPr>
          <a:xfrm>
            <a:off x="3594172" y="2862863"/>
            <a:ext cx="1810151" cy="1867717"/>
            <a:chOff x="3594061" y="2598427"/>
            <a:chExt cx="1923604" cy="2136097"/>
          </a:xfrm>
          <a:solidFill>
            <a:srgbClr val="328EC5"/>
          </a:solidFill>
        </p:grpSpPr>
        <p:sp>
          <p:nvSpPr>
            <p:cNvPr id="12" name="Machine Learning Program">
              <a:extLst>
                <a:ext uri="{FF2B5EF4-FFF2-40B4-BE49-F238E27FC236}">
                  <a16:creationId xmlns:a16="http://schemas.microsoft.com/office/drawing/2014/main" id="{D40355F3-343B-BD44-8DEE-E14AEB27ECF4}"/>
                </a:ext>
              </a:extLst>
            </p:cNvPr>
            <p:cNvSpPr/>
            <p:nvPr/>
          </p:nvSpPr>
          <p:spPr>
            <a:xfrm>
              <a:off x="3922743" y="2598427"/>
              <a:ext cx="1270001" cy="1270001"/>
            </a:xfrm>
            <a:prstGeom prst="roundRect">
              <a:avLst>
                <a:gd name="adj" fmla="val 15000"/>
              </a:avLst>
            </a:prstGeom>
            <a:grpFill/>
            <a:ln w="12700">
              <a:solidFill>
                <a:schemeClr val="accent1"/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8" tIns="45718" rIns="45718" bIns="45718" anchor="ctr">
              <a:noAutofit/>
            </a:bodyPr>
            <a:lstStyle>
              <a:lvl1pPr algn="ctr">
                <a:defRPr b="1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dirty="0">
                  <a:solidFill>
                    <a:schemeClr val="tx1"/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Machine Learning Program</a:t>
              </a:r>
            </a:p>
          </p:txBody>
        </p:sp>
        <p:sp>
          <p:nvSpPr>
            <p:cNvPr id="13" name="The more emails the  program sees…">
              <a:extLst>
                <a:ext uri="{FF2B5EF4-FFF2-40B4-BE49-F238E27FC236}">
                  <a16:creationId xmlns:a16="http://schemas.microsoft.com/office/drawing/2014/main" id="{23AA9004-C8C0-374E-A113-40627472EFE1}"/>
                </a:ext>
              </a:extLst>
            </p:cNvPr>
            <p:cNvSpPr txBox="1"/>
            <p:nvPr/>
          </p:nvSpPr>
          <p:spPr>
            <a:xfrm>
              <a:off x="3594061" y="4242081"/>
              <a:ext cx="1923604" cy="492443"/>
            </a:xfrm>
            <a:prstGeom prst="rect">
              <a:avLst/>
            </a:prstGeom>
            <a:noFill/>
            <a:ln w="12700">
              <a:noFill/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defRPr sz="1600" i="1">
                  <a:latin typeface="+mj-lt"/>
                  <a:ea typeface="+mj-ea"/>
                  <a:cs typeface="+mj-cs"/>
                  <a:sym typeface="Helvetica"/>
                </a:defRPr>
              </a:pP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The more emails the </a:t>
              </a:r>
              <a:b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</a:b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program sees… </a:t>
              </a:r>
            </a:p>
          </p:txBody>
        </p:sp>
      </p:grpSp>
      <p:grpSp>
        <p:nvGrpSpPr>
          <p:cNvPr id="14" name="NOT SPAM?">
            <a:extLst>
              <a:ext uri="{FF2B5EF4-FFF2-40B4-BE49-F238E27FC236}">
                <a16:creationId xmlns:a16="http://schemas.microsoft.com/office/drawing/2014/main" id="{2246A9C8-584E-AA4F-B540-614CB967FC2E}"/>
              </a:ext>
            </a:extLst>
          </p:cNvPr>
          <p:cNvGrpSpPr/>
          <p:nvPr/>
        </p:nvGrpSpPr>
        <p:grpSpPr>
          <a:xfrm>
            <a:off x="6463424" y="2591933"/>
            <a:ext cx="1434350" cy="553960"/>
            <a:chOff x="-292265" y="-192467"/>
            <a:chExt cx="1451415" cy="712099"/>
          </a:xfrm>
          <a:solidFill>
            <a:srgbClr val="328EC5"/>
          </a:solidFill>
        </p:grpSpPr>
        <p:sp>
          <p:nvSpPr>
            <p:cNvPr id="15" name="Rounded Rectangle">
              <a:extLst>
                <a:ext uri="{FF2B5EF4-FFF2-40B4-BE49-F238E27FC236}">
                  <a16:creationId xmlns:a16="http://schemas.microsoft.com/office/drawing/2014/main" id="{D8B3B61E-D5E1-4C41-8650-6C4B33A12892}"/>
                </a:ext>
              </a:extLst>
            </p:cNvPr>
            <p:cNvSpPr/>
            <p:nvPr/>
          </p:nvSpPr>
          <p:spPr>
            <a:xfrm>
              <a:off x="-292266" y="-192468"/>
              <a:ext cx="1451417" cy="712100"/>
            </a:xfrm>
            <a:prstGeom prst="roundRect">
              <a:avLst>
                <a:gd name="adj" fmla="val 19350"/>
              </a:avLst>
            </a:prstGeom>
            <a:grpFill/>
            <a:ln w="25400" cap="flat">
              <a:solidFill>
                <a:srgbClr val="007FAE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" name="SPAM?">
              <a:extLst>
                <a:ext uri="{FF2B5EF4-FFF2-40B4-BE49-F238E27FC236}">
                  <a16:creationId xmlns:a16="http://schemas.microsoft.com/office/drawing/2014/main" id="{72F66AA6-4048-0043-85C7-111149621773}"/>
                </a:ext>
              </a:extLst>
            </p:cNvPr>
            <p:cNvSpPr txBox="1"/>
            <p:nvPr/>
          </p:nvSpPr>
          <p:spPr>
            <a:xfrm>
              <a:off x="-251909" y="-2683"/>
              <a:ext cx="1370702" cy="33253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lvl1pPr algn="ctr">
                <a:defRPr sz="1400" b="1"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SPAM?</a:t>
              </a:r>
            </a:p>
          </p:txBody>
        </p:sp>
      </p:grpSp>
      <p:sp>
        <p:nvSpPr>
          <p:cNvPr id="17" name="…the better it gets at…">
            <a:extLst>
              <a:ext uri="{FF2B5EF4-FFF2-40B4-BE49-F238E27FC236}">
                <a16:creationId xmlns:a16="http://schemas.microsoft.com/office/drawing/2014/main" id="{8C2D3257-5233-2D41-B11D-40D47458ADBD}"/>
              </a:ext>
            </a:extLst>
          </p:cNvPr>
          <p:cNvSpPr txBox="1"/>
          <p:nvPr/>
        </p:nvSpPr>
        <p:spPr>
          <a:xfrm>
            <a:off x="6114601" y="4303630"/>
            <a:ext cx="2131994" cy="49244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noAutofit/>
          </a:bodyPr>
          <a:lstStyle/>
          <a:p>
            <a:pPr algn="ctr">
              <a:defRPr sz="1600" i="1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accent1">
                    <a:lumMod val="50000"/>
                  </a:schemeClr>
                </a:solidFill>
                <a:latin typeface="Intel Clear Regular" charset="0"/>
                <a:ea typeface="Intel Clear Regular" charset="0"/>
                <a:cs typeface="Intel Clear Regular" charset="0"/>
              </a:rPr>
              <a:t>…the better it gets at </a:t>
            </a:r>
          </a:p>
          <a:p>
            <a:pPr algn="ctr">
              <a:defRPr sz="1600" i="1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accent1">
                    <a:lumMod val="50000"/>
                  </a:schemeClr>
                </a:solidFill>
                <a:latin typeface="Intel Clear Regular" charset="0"/>
                <a:ea typeface="Intel Clear Regular" charset="0"/>
                <a:cs typeface="Intel Clear Regular" charset="0"/>
              </a:rPr>
              <a:t>classification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EAE9A99-22D3-3B4C-AC93-82E3244502FA}"/>
              </a:ext>
            </a:extLst>
          </p:cNvPr>
          <p:cNvGrpSpPr/>
          <p:nvPr/>
        </p:nvGrpSpPr>
        <p:grpSpPr>
          <a:xfrm>
            <a:off x="571127" y="2571750"/>
            <a:ext cx="1810151" cy="2131394"/>
            <a:chOff x="571126" y="2099585"/>
            <a:chExt cx="2207845" cy="2603560"/>
          </a:xfrm>
        </p:grpSpPr>
        <p:sp>
          <p:nvSpPr>
            <p:cNvPr id="19" name="Emails labeled as spam vs. not">
              <a:extLst>
                <a:ext uri="{FF2B5EF4-FFF2-40B4-BE49-F238E27FC236}">
                  <a16:creationId xmlns:a16="http://schemas.microsoft.com/office/drawing/2014/main" id="{FC1D2778-09F8-E041-9210-E245DC9FD70A}"/>
                </a:ext>
              </a:extLst>
            </p:cNvPr>
            <p:cNvSpPr txBox="1"/>
            <p:nvPr/>
          </p:nvSpPr>
          <p:spPr>
            <a:xfrm>
              <a:off x="1013709" y="4210702"/>
              <a:ext cx="1615827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defRPr sz="1600" i="1">
                  <a:latin typeface="+mj-lt"/>
                  <a:ea typeface="+mj-ea"/>
                  <a:cs typeface="+mj-cs"/>
                  <a:sym typeface="Helvetica"/>
                </a:defRPr>
              </a:pP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Emails </a:t>
              </a:r>
              <a:r>
                <a:rPr lang="en-US"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are </a:t>
              </a: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labeled as</a:t>
              </a:r>
              <a:b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</a:br>
              <a:r>
                <a:rPr dirty="0">
                  <a:solidFill>
                    <a:schemeClr val="accent1">
                      <a:lumMod val="50000"/>
                    </a:schemeClr>
                  </a:solidFill>
                  <a:latin typeface="Intel Clear Regular" charset="0"/>
                  <a:ea typeface="Intel Clear Regular" charset="0"/>
                  <a:cs typeface="Intel Clear Regular" charset="0"/>
                </a:rPr>
                <a:t>spam vs. not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B5E063A-D0B8-3040-ACC1-CF15787BC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1126" y="2527656"/>
              <a:ext cx="800288" cy="800288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51C69D6-95BB-E345-BD56-347BA74FB5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9992" y="3275735"/>
              <a:ext cx="800288" cy="80028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B276B61-1F14-214E-B4DD-034EB009B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89817" y="3245094"/>
              <a:ext cx="800288" cy="80028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86D809F-9092-FE49-9D4B-425CD2B96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78683" y="2445396"/>
              <a:ext cx="800288" cy="800288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B01FB29-60DE-8F49-8B8A-8C2C9BBF8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29160" y="2099585"/>
              <a:ext cx="800288" cy="800288"/>
            </a:xfrm>
            <a:prstGeom prst="rect">
              <a:avLst/>
            </a:prstGeom>
          </p:spPr>
        </p:pic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0CC7C2-70E3-B04A-8F67-A180F716BE68}"/>
              </a:ext>
            </a:extLst>
          </p:cNvPr>
          <p:cNvCxnSpPr/>
          <p:nvPr/>
        </p:nvCxnSpPr>
        <p:spPr>
          <a:xfrm flipV="1">
            <a:off x="2749451" y="3420629"/>
            <a:ext cx="924560" cy="11667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1906241-6D90-514D-B936-C1A89733815D}"/>
              </a:ext>
            </a:extLst>
          </p:cNvPr>
          <p:cNvCxnSpPr>
            <a:cxnSpLocks/>
          </p:cNvCxnSpPr>
          <p:nvPr/>
        </p:nvCxnSpPr>
        <p:spPr>
          <a:xfrm>
            <a:off x="5284043" y="3452367"/>
            <a:ext cx="1051349" cy="39324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77DF2BD-67EC-D14A-A297-88D1463AE5E7}"/>
              </a:ext>
            </a:extLst>
          </p:cNvPr>
          <p:cNvCxnSpPr>
            <a:cxnSpLocks/>
          </p:cNvCxnSpPr>
          <p:nvPr/>
        </p:nvCxnSpPr>
        <p:spPr>
          <a:xfrm flipV="1">
            <a:off x="5284043" y="2897720"/>
            <a:ext cx="1051349" cy="553959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930754424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5248842" cy="3416400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Algorithms and statistical models that enable computers to uncover patterns in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overlap with statistics; some classic statistical models are also referred to as machine learning models, e.g. 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main branches of algorithms:  </a:t>
            </a:r>
            <a:r>
              <a:rPr lang="en-US" b="1" dirty="0"/>
              <a:t>supervised and unsupervised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(ML)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DF83DB-97EA-D24A-A1B7-773278C54F8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206" l="33667" r="65917">
                        <a14:foregroundMark x1="38167" y1="55238" x2="38583" y2="43651"/>
                        <a14:foregroundMark x1="62667" y1="55079" x2="62083" y2="42857"/>
                        <a14:foregroundMark x1="57750" y1="37778" x2="57750" y2="36984"/>
                        <a14:foregroundMark x1="52667" y1="25556" x2="52667" y2="25238"/>
                        <a14:foregroundMark x1="48500" y1="25238" x2="48500" y2="25238"/>
                        <a14:foregroundMark x1="50833" y1="11111" x2="50417" y2="7143"/>
                        <a14:foregroundMark x1="50667" y1="15079" x2="50667" y2="13333"/>
                        <a14:foregroundMark x1="48750" y1="12540" x2="48750" y2="12540"/>
                        <a14:foregroundMark x1="47583" y1="9841" x2="48000" y2="10159"/>
                        <a14:foregroundMark x1="47667" y1="5873" x2="48083" y2="6508"/>
                        <a14:foregroundMark x1="48833" y1="3333" x2="49167" y2="4921"/>
                        <a14:foregroundMark x1="50667" y1="1746" x2="50750" y2="3492"/>
                        <a14:foregroundMark x1="52250" y1="2540" x2="51833" y2="3810"/>
                        <a14:foregroundMark x1="53333" y1="5714" x2="52917" y2="6032"/>
                        <a14:foregroundMark x1="52917" y1="8730" x2="53333" y2="9841"/>
                        <a14:foregroundMark x1="52167" y1="11905" x2="52417" y2="13175"/>
                        <a14:foregroundMark x1="53417" y1="77619" x2="53583" y2="71746"/>
                        <a14:foregroundMark x1="47667" y1="75556" x2="47583" y2="70476"/>
                        <a14:foregroundMark x1="53083" y1="46667" x2="53333" y2="46508"/>
                        <a14:foregroundMark x1="49750" y1="48413" x2="49333" y2="47937"/>
                        <a14:foregroundMark x1="48917" y1="11746" x2="49083" y2="11587"/>
                        <a14:foregroundMark x1="48000" y1="9048" x2="48167" y2="92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4865" t="1023" r="35045" b="17406"/>
          <a:stretch/>
        </p:blipFill>
        <p:spPr>
          <a:xfrm>
            <a:off x="6090589" y="1066018"/>
            <a:ext cx="2751439" cy="391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2806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 Brief History of Data Science</a:t>
            </a:r>
          </a:p>
          <a:p>
            <a:r>
              <a:rPr lang="en-US" dirty="0"/>
              <a:t>Basics of Data Science</a:t>
            </a:r>
          </a:p>
          <a:p>
            <a:r>
              <a:rPr lang="en-US" dirty="0"/>
              <a:t>Analytics and Statistics</a:t>
            </a:r>
          </a:p>
          <a:p>
            <a:r>
              <a:rPr lang="en-US" dirty="0"/>
              <a:t>Statistics and Machine Learning</a:t>
            </a:r>
          </a:p>
          <a:p>
            <a:r>
              <a:rPr lang="en-US" dirty="0"/>
              <a:t>Machine Learning and Artificial Intelligence</a:t>
            </a:r>
          </a:p>
          <a:p>
            <a:r>
              <a:rPr lang="en-US" dirty="0"/>
              <a:t>Special Topics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78566552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816355" cy="3416400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agreed upon definition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refer to anything from machine learning to self-driving cars to Ex Machina’s 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It’s not magic--it’s just math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effect: "AI is whatever hasn't been done yet." ~ Douglas Hofstadter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Artificial Intelligence (AI)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18271F-71AA-E54C-A017-1233615FFB2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206" l="33667" r="65917">
                        <a14:foregroundMark x1="38167" y1="55238" x2="38583" y2="43651"/>
                        <a14:foregroundMark x1="62667" y1="55079" x2="62083" y2="42857"/>
                        <a14:foregroundMark x1="57750" y1="37778" x2="57750" y2="36984"/>
                        <a14:foregroundMark x1="52667" y1="25556" x2="52667" y2="25238"/>
                        <a14:foregroundMark x1="48500" y1="25238" x2="48500" y2="25238"/>
                        <a14:foregroundMark x1="50833" y1="11111" x2="50417" y2="7143"/>
                        <a14:foregroundMark x1="50667" y1="15079" x2="50667" y2="13333"/>
                        <a14:foregroundMark x1="48750" y1="12540" x2="48750" y2="12540"/>
                        <a14:foregroundMark x1="47583" y1="9841" x2="48000" y2="10159"/>
                        <a14:foregroundMark x1="47667" y1="5873" x2="48083" y2="6508"/>
                        <a14:foregroundMark x1="48833" y1="3333" x2="49167" y2="4921"/>
                        <a14:foregroundMark x1="50667" y1="1746" x2="50750" y2="3492"/>
                        <a14:foregroundMark x1="52250" y1="2540" x2="51833" y2="3810"/>
                        <a14:foregroundMark x1="53333" y1="5714" x2="52917" y2="6032"/>
                        <a14:foregroundMark x1="52917" y1="8730" x2="53333" y2="9841"/>
                        <a14:foregroundMark x1="52167" y1="11905" x2="52417" y2="13175"/>
                        <a14:foregroundMark x1="53417" y1="77619" x2="53583" y2="71746"/>
                        <a14:foregroundMark x1="47667" y1="75556" x2="47583" y2="70476"/>
                        <a14:foregroundMark x1="53083" y1="46667" x2="53333" y2="46508"/>
                        <a14:foregroundMark x1="49750" y1="48413" x2="49333" y2="47937"/>
                        <a14:foregroundMark x1="48917" y1="11746" x2="49083" y2="11587"/>
                        <a14:foregroundMark x1="48000" y1="9048" x2="48167" y2="92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4865" t="1023" r="35045" b="17406"/>
          <a:stretch/>
        </p:blipFill>
        <p:spPr>
          <a:xfrm>
            <a:off x="6090589" y="1066018"/>
            <a:ext cx="2751439" cy="391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166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D74C53E6-1C52-124C-B6D3-3EC0F831651D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5066271" y="444843"/>
                <a:ext cx="3664758" cy="4164227"/>
              </a:xfrm>
            </p:spPr>
            <p:txBody>
              <a:bodyPr>
                <a:noAutofit/>
              </a:bodyPr>
              <a:lstStyle/>
              <a:p>
                <a:r>
                  <a:rPr lang="en-US" sz="1800" b="1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Know the Jargon</a:t>
                </a:r>
              </a:p>
              <a:p>
                <a:endParaRPr lang="en-US" sz="1800" dirty="0">
                  <a:latin typeface="Avenir Roman" panose="02000503020000020003" pitchFamily="2" charset="0"/>
                  <a:ea typeface="Cambria Math" panose="02040503050406030204" pitchFamily="18" charset="0"/>
                </a:endParaRPr>
              </a:p>
              <a:p>
                <a:r>
                  <a:rPr lang="en-US" sz="1800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ML Model: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y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~ </m:t>
                      </m:r>
                      <m:r>
                        <a:rPr lang="en-US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1800" dirty="0">
                  <a:latin typeface="Avenir Roman" panose="02000503020000020003" pitchFamily="2" charset="0"/>
                </a:endParaRPr>
              </a:p>
              <a:p>
                <a:endParaRPr lang="en-US" sz="1800" dirty="0">
                  <a:latin typeface="Avenir Roman" panose="02000503020000020003" pitchFamily="2" charset="0"/>
                  <a:ea typeface="Cambria Math" panose="02040503050406030204" pitchFamily="18" charset="0"/>
                </a:endParaRPr>
              </a:p>
              <a:p>
                <a:r>
                  <a:rPr lang="en-US" sz="1800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y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𝑡𝑎𝑟𝑔𝑒𝑡</m:t>
                    </m:r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𝑙𝑎𝑏𝑒𝑙</m:t>
                    </m:r>
                    <m:r>
                      <a:rPr lang="en-US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𝑜𝑢𝑡𝑝𝑢𝑡</m:t>
                    </m:r>
                    <m:r>
                      <a:rPr lang="en-US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800" dirty="0">
                  <a:latin typeface="Avenir Roman" panose="02000503020000020003" pitchFamily="2" charset="0"/>
                  <a:ea typeface="Cambria Math" panose="02040503050406030204" pitchFamily="18" charset="0"/>
                </a:endParaRPr>
              </a:p>
              <a:p>
                <a:r>
                  <a:rPr lang="en-US" sz="1800" dirty="0">
                    <a:latin typeface="Avenir Roman" panose="02000503020000020003" pitchFamily="2" charset="0"/>
                    <a:ea typeface="Cambria Math" panose="02040503050406030204" pitchFamily="18" charset="0"/>
                  </a:rPr>
                  <a:t>𝑥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𝑓𝑒𝑎𝑡𝑢𝑟𝑒𝑠</m:t>
                    </m:r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𝑖𝑛𝑝𝑢𝑡</m:t>
                    </m:r>
                  </m:oMath>
                </a14:m>
                <a:endParaRPr lang="en-US" sz="1800" dirty="0">
                  <a:latin typeface="Avenir Roman" panose="02000503020000020003" pitchFamily="2" charset="0"/>
                  <a:ea typeface="Cambria Math" panose="02040503050406030204" pitchFamily="18" charset="0"/>
                </a:endParaRPr>
              </a:p>
              <a:p>
                <a:endParaRPr lang="en-US" sz="1800" dirty="0">
                  <a:latin typeface="Avenir Roman" panose="02000503020000020003" pitchFamily="2" charset="0"/>
                </a:endParaRP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D74C53E6-1C52-124C-B6D3-3EC0F8316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066271" y="444843"/>
                <a:ext cx="3664758" cy="4164227"/>
              </a:xfrm>
              <a:blipFill>
                <a:blip r:embed="rId2"/>
                <a:stretch>
                  <a:fillRect l="-10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3D03799E-FC0E-C44F-9C18-0FC31CD9C7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206" l="33667" r="65917">
                        <a14:foregroundMark x1="38167" y1="55238" x2="38583" y2="43651"/>
                        <a14:foregroundMark x1="62667" y1="55079" x2="62083" y2="42857"/>
                        <a14:foregroundMark x1="57750" y1="37778" x2="57750" y2="36984"/>
                        <a14:foregroundMark x1="52667" y1="25556" x2="52667" y2="25238"/>
                        <a14:foregroundMark x1="48500" y1="25238" x2="48500" y2="25238"/>
                        <a14:foregroundMark x1="50833" y1="11111" x2="50417" y2="7143"/>
                        <a14:foregroundMark x1="50667" y1="15079" x2="50667" y2="13333"/>
                        <a14:foregroundMark x1="48750" y1="12540" x2="48750" y2="12540"/>
                        <a14:foregroundMark x1="47583" y1="9841" x2="48000" y2="10159"/>
                        <a14:foregroundMark x1="47667" y1="5873" x2="48083" y2="6508"/>
                        <a14:foregroundMark x1="48833" y1="3333" x2="49167" y2="4921"/>
                        <a14:foregroundMark x1="50667" y1="1746" x2="50750" y2="3492"/>
                        <a14:foregroundMark x1="52250" y1="2540" x2="51833" y2="3810"/>
                        <a14:foregroundMark x1="53333" y1="5714" x2="52917" y2="6032"/>
                        <a14:foregroundMark x1="52917" y1="8730" x2="53333" y2="9841"/>
                        <a14:foregroundMark x1="52167" y1="11905" x2="52417" y2="13175"/>
                        <a14:foregroundMark x1="53417" y1="77619" x2="53583" y2="71746"/>
                        <a14:foregroundMark x1="47667" y1="75556" x2="47583" y2="70476"/>
                        <a14:foregroundMark x1="53083" y1="46667" x2="53333" y2="46508"/>
                        <a14:foregroundMark x1="49750" y1="48413" x2="49333" y2="47937"/>
                        <a14:foregroundMark x1="48917" y1="11746" x2="49083" y2="11587"/>
                        <a14:foregroundMark x1="48000" y1="9048" x2="48167" y2="92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4865" t="1023" r="35045" b="17406"/>
          <a:stretch/>
        </p:blipFill>
        <p:spPr>
          <a:xfrm>
            <a:off x="814254" y="568985"/>
            <a:ext cx="2751439" cy="391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358230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 Roman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2A02BE-594E-9D48-8EB3-FFB531170BD0}"/>
              </a:ext>
            </a:extLst>
          </p:cNvPr>
          <p:cNvSpPr/>
          <p:nvPr/>
        </p:nvSpPr>
        <p:spPr>
          <a:xfrm>
            <a:off x="4516395" y="1848177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98854" y="2561053"/>
            <a:ext cx="8733447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572308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Supervised Learning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with </a:t>
            </a:r>
            <a:r>
              <a:rPr lang="en-US" b="1" dirty="0"/>
              <a:t>labels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Label: also known as target, y, output, class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Two major flavors: </a:t>
            </a:r>
            <a:r>
              <a:rPr lang="en-US" b="1" dirty="0"/>
              <a:t>regression</a:t>
            </a:r>
            <a:r>
              <a:rPr lang="en-US" dirty="0"/>
              <a:t> and </a:t>
            </a:r>
            <a:r>
              <a:rPr lang="en-US" b="1" dirty="0"/>
              <a:t>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08935995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 Roman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2A02BE-594E-9D48-8EB3-FFB531170BD0}"/>
              </a:ext>
            </a:extLst>
          </p:cNvPr>
          <p:cNvSpPr/>
          <p:nvPr/>
        </p:nvSpPr>
        <p:spPr>
          <a:xfrm>
            <a:off x="2632191" y="2568782"/>
            <a:ext cx="4007814" cy="1581259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439895" y="3639267"/>
            <a:ext cx="6159640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B100-54CA-C64F-BE1B-AD0050BCAB39}"/>
              </a:ext>
            </a:extLst>
          </p:cNvPr>
          <p:cNvSpPr/>
          <p:nvPr/>
        </p:nvSpPr>
        <p:spPr>
          <a:xfrm>
            <a:off x="2301930" y="2839717"/>
            <a:ext cx="325784" cy="1039388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4039998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998238" cy="3416400"/>
          </a:xfrm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Labels are numbers, e.g. 74.2, .00053, 32.0</a:t>
            </a:r>
          </a:p>
          <a:p>
            <a:pPr lvl="2"/>
            <a:r>
              <a:rPr lang="en-US" dirty="0"/>
              <a:t>Linear and nonlinear models</a:t>
            </a:r>
          </a:p>
          <a:p>
            <a:pPr lvl="2"/>
            <a:r>
              <a:rPr lang="en-US" dirty="0"/>
              <a:t>Algorithms include linear regression, SVMs, random forests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Learning: Regression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925D07-E6E6-1046-A0A9-12CA6C8B8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9937" y="2330469"/>
            <a:ext cx="3522364" cy="233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240063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4998238" cy="3416400"/>
          </a:xfrm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Answer questions like: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How much profit will we make next year?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How long will a reader stay on our site?</a:t>
            </a:r>
          </a:p>
          <a:p>
            <a:pPr lvl="2"/>
            <a:r>
              <a:rPr lang="en-US" b="1" dirty="0"/>
              <a:t>Applications: </a:t>
            </a:r>
            <a:r>
              <a:rPr lang="en-US" dirty="0"/>
              <a:t>demand forecasting, predicting stock prices, customer lifetime value 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Learning: Regression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CF5570-76B8-CD41-8862-7980005C6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9937" y="2330469"/>
            <a:ext cx="3522364" cy="233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24294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 Roman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2A02BE-594E-9D48-8EB3-FFB531170BD0}"/>
              </a:ext>
            </a:extLst>
          </p:cNvPr>
          <p:cNvSpPr/>
          <p:nvPr/>
        </p:nvSpPr>
        <p:spPr>
          <a:xfrm>
            <a:off x="2632191" y="2568782"/>
            <a:ext cx="4007814" cy="1581259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2408543" y="3639267"/>
            <a:ext cx="4190992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B100-54CA-C64F-BE1B-AD0050BCAB39}"/>
              </a:ext>
            </a:extLst>
          </p:cNvPr>
          <p:cNvSpPr/>
          <p:nvPr/>
        </p:nvSpPr>
        <p:spPr>
          <a:xfrm>
            <a:off x="2331546" y="2839717"/>
            <a:ext cx="296167" cy="1039388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9786483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 Roman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2408543" y="3639267"/>
            <a:ext cx="4190992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2876404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5285912" cy="3416400"/>
          </a:xfrm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Labels are class or group, e.g. 1 or 0, “churned” or “not churned”</a:t>
            </a:r>
          </a:p>
          <a:p>
            <a:pPr lvl="2"/>
            <a:r>
              <a:rPr lang="en-US" dirty="0"/>
              <a:t>Linear and nonlinear models</a:t>
            </a:r>
          </a:p>
          <a:p>
            <a:pPr lvl="2"/>
            <a:r>
              <a:rPr lang="en-US" dirty="0"/>
              <a:t>Algorithms include k-nearest neighbors, logistic regression, decision trees, SVMs 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Learning: Classification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C6649E-D91D-834F-B4D5-4D3F08331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531" y="1594274"/>
            <a:ext cx="2769456" cy="297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0673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sz="6000" b="1"/>
            </a:lvl1pPr>
          </a:lstStyle>
          <a:p>
            <a:r>
              <a:rPr lang="en-US" dirty="0"/>
              <a:t>A BRIEF HISTORY OF DATA SCIENCE</a:t>
            </a:r>
          </a:p>
        </p:txBody>
      </p:sp>
      <p:pic>
        <p:nvPicPr>
          <p:cNvPr id="14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34185234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Answer questions like: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Is this a preferred member?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Is this purchase fraudulent?</a:t>
            </a:r>
          </a:p>
          <a:p>
            <a:pPr lvl="2"/>
            <a:r>
              <a:rPr lang="en-US" b="1" dirty="0"/>
              <a:t>Applications:</a:t>
            </a:r>
            <a:r>
              <a:rPr lang="en-US" dirty="0"/>
              <a:t> churn modelling, fraud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Learning: Classification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CEEB22-999F-0340-9A8B-51B5F3BF8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531" y="1594274"/>
            <a:ext cx="2769456" cy="297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209867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 Roman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4702975" y="2561053"/>
            <a:ext cx="4129326" cy="244343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4521797" y="1829501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2253307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 Roman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5" y="2631989"/>
            <a:ext cx="2192295" cy="2372497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4460606" y="2563452"/>
            <a:ext cx="4371694" cy="19375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3948350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Unsupervised Learning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</a:t>
            </a:r>
            <a:r>
              <a:rPr lang="en-US" b="1" dirty="0"/>
              <a:t>with</a:t>
            </a:r>
            <a:r>
              <a:rPr lang="en-US" b="1" i="1" dirty="0"/>
              <a:t>out</a:t>
            </a:r>
            <a:r>
              <a:rPr lang="en-US" dirty="0"/>
              <a:t> labels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Uncover the underlying structure of data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Two major branches: </a:t>
            </a:r>
            <a:r>
              <a:rPr lang="en-US" b="1" dirty="0"/>
              <a:t>clustering </a:t>
            </a:r>
            <a:r>
              <a:rPr lang="en-US" dirty="0"/>
              <a:t>and </a:t>
            </a:r>
            <a:r>
              <a:rPr lang="en-US" b="1" dirty="0"/>
              <a:t>dimension reduction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Unsupervised Learning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37550136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 Roman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5" y="2631989"/>
            <a:ext cx="2192295" cy="2372497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4460606" y="3657127"/>
            <a:ext cx="4190992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37111679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Goal is to uncover naturally occurring groups within the data</a:t>
            </a:r>
          </a:p>
          <a:p>
            <a:pPr lvl="2"/>
            <a:r>
              <a:rPr lang="en-US" dirty="0"/>
              <a:t>Algorithms include k-means, hierarchical agglomerative clustering, DBSCAN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Unsupervised Learning: Clustering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4947E14-4EC8-974F-883E-7779833B5EDD}"/>
              </a:ext>
            </a:extLst>
          </p:cNvPr>
          <p:cNvGrpSpPr/>
          <p:nvPr/>
        </p:nvGrpSpPr>
        <p:grpSpPr>
          <a:xfrm>
            <a:off x="6474941" y="2449392"/>
            <a:ext cx="2357360" cy="2119484"/>
            <a:chOff x="5018724" y="1216159"/>
            <a:chExt cx="3813577" cy="34287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874CEAB-BC0C-464B-BABE-16DA2E5BF1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18724" y="1216159"/>
              <a:ext cx="3813577" cy="3340359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D2137CA-73EE-8A49-BFC6-6837EB7615D6}"/>
                </a:ext>
              </a:extLst>
            </p:cNvPr>
            <p:cNvSpPr/>
            <p:nvPr/>
          </p:nvSpPr>
          <p:spPr>
            <a:xfrm>
              <a:off x="5018724" y="1248029"/>
              <a:ext cx="2691892" cy="1099752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ACCA3FA-7D6C-964B-8C84-E4C2ED28530C}"/>
                </a:ext>
              </a:extLst>
            </p:cNvPr>
            <p:cNvSpPr/>
            <p:nvPr/>
          </p:nvSpPr>
          <p:spPr>
            <a:xfrm>
              <a:off x="6759147" y="3412537"/>
              <a:ext cx="1931774" cy="1232379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922E8EB-4532-B74D-9C54-72FC41B0D86C}"/>
                </a:ext>
              </a:extLst>
            </p:cNvPr>
            <p:cNvSpPr/>
            <p:nvPr/>
          </p:nvSpPr>
          <p:spPr>
            <a:xfrm>
              <a:off x="7278916" y="2286560"/>
              <a:ext cx="1537452" cy="1230906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D0DFB1D-F4D5-AA48-80AB-1BE1BD62713E}"/>
                </a:ext>
              </a:extLst>
            </p:cNvPr>
            <p:cNvSpPr/>
            <p:nvPr/>
          </p:nvSpPr>
          <p:spPr>
            <a:xfrm>
              <a:off x="5239264" y="3517466"/>
              <a:ext cx="1445740" cy="1099752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3A819CE-3BEF-D144-ADA0-7EA05A4B2109}"/>
                </a:ext>
              </a:extLst>
            </p:cNvPr>
            <p:cNvSpPr/>
            <p:nvPr/>
          </p:nvSpPr>
          <p:spPr>
            <a:xfrm>
              <a:off x="5150090" y="2296249"/>
              <a:ext cx="1090072" cy="1099752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50469E-FB70-9A47-8BF2-1485736C40A7}"/>
                </a:ext>
              </a:extLst>
            </p:cNvPr>
            <p:cNvSpPr/>
            <p:nvPr/>
          </p:nvSpPr>
          <p:spPr>
            <a:xfrm>
              <a:off x="6264876" y="2267604"/>
              <a:ext cx="1035523" cy="1232379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FEBE50E-9336-FE46-87F9-B42050DC226E}"/>
                </a:ext>
              </a:extLst>
            </p:cNvPr>
            <p:cNvSpPr/>
            <p:nvPr/>
          </p:nvSpPr>
          <p:spPr>
            <a:xfrm>
              <a:off x="7731545" y="1254703"/>
              <a:ext cx="1013924" cy="1099752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2630232"/>
      </p:ext>
    </p:extLst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5896730" cy="3416400"/>
          </a:xfrm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Answer questions like: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Do we have groups of similar drivers?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Can we organize our archives into similar articles?</a:t>
            </a:r>
          </a:p>
          <a:p>
            <a:pPr lvl="2"/>
            <a:r>
              <a:rPr lang="en-US" dirty="0"/>
              <a:t>Applications: customer segmentation, feature generation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Unsupervised Learning: Clustering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DF8171E-84C0-8043-9D47-A85DAA40C940}"/>
              </a:ext>
            </a:extLst>
          </p:cNvPr>
          <p:cNvGrpSpPr/>
          <p:nvPr/>
        </p:nvGrpSpPr>
        <p:grpSpPr>
          <a:xfrm>
            <a:off x="6474941" y="2449392"/>
            <a:ext cx="2357360" cy="2119484"/>
            <a:chOff x="5018724" y="1216159"/>
            <a:chExt cx="3813577" cy="34287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D4B09A-077C-BB4B-98F5-2DFBACD2D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18724" y="1216159"/>
              <a:ext cx="3813577" cy="3340359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B839E57-15D4-9B4B-880A-7025AC17747B}"/>
                </a:ext>
              </a:extLst>
            </p:cNvPr>
            <p:cNvSpPr/>
            <p:nvPr/>
          </p:nvSpPr>
          <p:spPr>
            <a:xfrm>
              <a:off x="5018724" y="1248029"/>
              <a:ext cx="2691892" cy="1099752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F93DDC7-4C52-2C4E-9B53-24E56CDC512E}"/>
                </a:ext>
              </a:extLst>
            </p:cNvPr>
            <p:cNvSpPr/>
            <p:nvPr/>
          </p:nvSpPr>
          <p:spPr>
            <a:xfrm>
              <a:off x="6759147" y="3412537"/>
              <a:ext cx="1931774" cy="1232379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5832DBD-2D91-6A41-B9CA-612E310CA44A}"/>
                </a:ext>
              </a:extLst>
            </p:cNvPr>
            <p:cNvSpPr/>
            <p:nvPr/>
          </p:nvSpPr>
          <p:spPr>
            <a:xfrm>
              <a:off x="7278916" y="2286560"/>
              <a:ext cx="1537452" cy="1230906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05A1CD-D607-7044-9B1D-251DA70BABD3}"/>
                </a:ext>
              </a:extLst>
            </p:cNvPr>
            <p:cNvSpPr/>
            <p:nvPr/>
          </p:nvSpPr>
          <p:spPr>
            <a:xfrm>
              <a:off x="5239264" y="3517466"/>
              <a:ext cx="1445740" cy="1099752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8F2C8C2-B9FA-A54E-96B5-A26DAB822454}"/>
                </a:ext>
              </a:extLst>
            </p:cNvPr>
            <p:cNvSpPr/>
            <p:nvPr/>
          </p:nvSpPr>
          <p:spPr>
            <a:xfrm>
              <a:off x="5150090" y="2296249"/>
              <a:ext cx="1090072" cy="1099752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3A9FC5E-7C3B-8D44-B97B-B1B721DBA82D}"/>
                </a:ext>
              </a:extLst>
            </p:cNvPr>
            <p:cNvSpPr/>
            <p:nvPr/>
          </p:nvSpPr>
          <p:spPr>
            <a:xfrm>
              <a:off x="6264876" y="2267604"/>
              <a:ext cx="1035523" cy="1232379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97CEDB6-11EA-EF42-8C5F-28987FCFCB53}"/>
                </a:ext>
              </a:extLst>
            </p:cNvPr>
            <p:cNvSpPr/>
            <p:nvPr/>
          </p:nvSpPr>
          <p:spPr>
            <a:xfrm>
              <a:off x="7731545" y="1254703"/>
              <a:ext cx="1013924" cy="1099752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1650347"/>
      </p:ext>
    </p:extLst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 Roman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6" y="2631989"/>
            <a:ext cx="2192294" cy="2372497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6680472" y="3657127"/>
            <a:ext cx="1971125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5043812"/>
      </p:ext>
    </p:extLst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 Roman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62557E-4901-4A48-A29A-19FAFB202F07}"/>
              </a:ext>
            </a:extLst>
          </p:cNvPr>
          <p:cNvSpPr/>
          <p:nvPr/>
        </p:nvSpPr>
        <p:spPr>
          <a:xfrm>
            <a:off x="6640005" y="3769618"/>
            <a:ext cx="2192296" cy="1234868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F85D28E-BB77-EF4B-BD3F-921643D488A6}"/>
              </a:ext>
            </a:extLst>
          </p:cNvPr>
          <p:cNvSpPr/>
          <p:nvPr/>
        </p:nvSpPr>
        <p:spPr>
          <a:xfrm>
            <a:off x="6680472" y="3657127"/>
            <a:ext cx="1971125" cy="12516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2994684"/>
      </p:ext>
    </p:extLst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Use underlying structure of data to represent it more simply</a:t>
            </a:r>
          </a:p>
          <a:p>
            <a:pPr lvl="2"/>
            <a:r>
              <a:rPr lang="en-US" dirty="0"/>
              <a:t>Loses some specificity</a:t>
            </a:r>
          </a:p>
          <a:p>
            <a:r>
              <a:rPr lang="en-US" dirty="0"/>
              <a:t>Algorithms include PCA, Non-negative Matrix Factorization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Unsupervised Learning: Dimension Reduction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022BFC-1981-0446-A66B-3F8C18B1960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89632" y="2860675"/>
            <a:ext cx="5586354" cy="189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51890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AA78B9-A23D-2940-A793-540F8B7F0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458009" cy="3416400"/>
          </a:xfrm>
        </p:spPr>
        <p:txBody>
          <a:bodyPr/>
          <a:lstStyle/>
          <a:p>
            <a:r>
              <a:rPr lang="en-US" dirty="0"/>
              <a:t>In 2008, Jeff </a:t>
            </a:r>
            <a:r>
              <a:rPr lang="en-US" dirty="0" err="1"/>
              <a:t>Hammerbacher</a:t>
            </a:r>
            <a:r>
              <a:rPr lang="en-US" dirty="0"/>
              <a:t> at Facebook and DJ Patil at </a:t>
            </a:r>
            <a:r>
              <a:rPr lang="en-US" dirty="0" err="1"/>
              <a:t>Linkedin</a:t>
            </a:r>
            <a:r>
              <a:rPr lang="en-US" dirty="0"/>
              <a:t> needed a new title to describe the growing responsibilities of their data and analytics teams: ”Data Scientist” was born</a:t>
            </a:r>
          </a:p>
          <a:p>
            <a:r>
              <a:rPr lang="en-US" dirty="0"/>
              <a:t>”Data Science”, as a term, has been around much longer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A267A8-4255-D246-AD70-EE7498DF1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History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A10731-B903-944E-944B-991DE2B29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1784" y="872364"/>
            <a:ext cx="6096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830130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rPr lang="en-US" dirty="0"/>
              <a:t>Applications: image compression, feature engineering, noise reduction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Unsupervised Learning: Dimension Reduction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F7987F-B1FC-5045-8606-C0FCDAC94A7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89632" y="2860675"/>
            <a:ext cx="5586354" cy="189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700763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 Roman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DF055F-4026-A04A-86CC-FD97C711E6D6}"/>
              </a:ext>
            </a:extLst>
          </p:cNvPr>
          <p:cNvSpPr/>
          <p:nvPr/>
        </p:nvSpPr>
        <p:spPr>
          <a:xfrm>
            <a:off x="30709" y="1827509"/>
            <a:ext cx="4442254" cy="2748536"/>
          </a:xfrm>
          <a:prstGeom prst="rect">
            <a:avLst/>
          </a:prstGeom>
          <a:solidFill>
            <a:schemeClr val="tx1">
              <a:alpha val="72000"/>
            </a:schemeClr>
          </a:solidFill>
          <a:ln w="254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340832"/>
      </p:ext>
    </p:extLst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825185-F128-5344-A6D6-D5D090F18F87}"/>
              </a:ext>
            </a:extLst>
          </p:cNvPr>
          <p:cNvSpPr/>
          <p:nvPr/>
        </p:nvSpPr>
        <p:spPr>
          <a:xfrm>
            <a:off x="2854411" y="1238267"/>
            <a:ext cx="3299254" cy="57888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Machine Learning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B3B6C3-B144-674B-AAAE-8F4AE5C253F7}"/>
              </a:ext>
            </a:extLst>
          </p:cNvPr>
          <p:cNvSpPr/>
          <p:nvPr/>
        </p:nvSpPr>
        <p:spPr>
          <a:xfrm>
            <a:off x="4949910" y="2031604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Avenir Roman" panose="02000503020000020003" pitchFamily="2" charset="0"/>
                <a:ea typeface="Arial"/>
                <a:cs typeface="Arial"/>
              </a:rPr>
              <a:t>Uns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upervised Learning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DBAEDB7-77B0-A54D-966B-231D08C6C6B4}"/>
              </a:ext>
            </a:extLst>
          </p:cNvPr>
          <p:cNvSpPr/>
          <p:nvPr/>
        </p:nvSpPr>
        <p:spPr>
          <a:xfrm>
            <a:off x="4909439" y="2881619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Clustering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77EE6D35-29BC-844F-89A8-33EB1D650934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16200000" flipH="1">
            <a:off x="5444559" y="876625"/>
            <a:ext cx="214457" cy="209549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CFB3EEF-B794-AB47-B87F-DB8D9FF53774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6007393" y="2289474"/>
            <a:ext cx="339239" cy="845050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51B22D-B7AD-064C-8E57-F0CA63EDA814}"/>
              </a:ext>
            </a:extLst>
          </p:cNvPr>
          <p:cNvSpPr/>
          <p:nvPr/>
        </p:nvSpPr>
        <p:spPr>
          <a:xfrm>
            <a:off x="7004937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 lnSpcReduction="10000"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Dimension Reduction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46027FA9-9A6C-8E43-974D-636A7F125142}"/>
              </a:ext>
            </a:extLst>
          </p:cNvPr>
          <p:cNvCxnSpPr>
            <a:cxnSpLocks/>
            <a:stCxn id="8" idx="2"/>
            <a:endCxn id="68" idx="0"/>
          </p:cNvCxnSpPr>
          <p:nvPr/>
        </p:nvCxnSpPr>
        <p:spPr>
          <a:xfrm rot="16200000" flipH="1">
            <a:off x="7055142" y="2086775"/>
            <a:ext cx="339238" cy="1250448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869C880-FD70-054A-B486-0BF270EC45E6}"/>
              </a:ext>
            </a:extLst>
          </p:cNvPr>
          <p:cNvSpPr/>
          <p:nvPr/>
        </p:nvSpPr>
        <p:spPr>
          <a:xfrm>
            <a:off x="957852" y="2031603"/>
            <a:ext cx="3299254" cy="51077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Supervised Learning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F188FEB-ADFE-8C4E-98DB-974451F87ADF}"/>
              </a:ext>
            </a:extLst>
          </p:cNvPr>
          <p:cNvSpPr/>
          <p:nvPr/>
        </p:nvSpPr>
        <p:spPr>
          <a:xfrm>
            <a:off x="471512" y="2881618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Regression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331CD79C-4C39-F841-A78F-1FCE202F1D54}"/>
              </a:ext>
            </a:extLst>
          </p:cNvPr>
          <p:cNvCxnSpPr>
            <a:cxnSpLocks/>
            <a:stCxn id="6" idx="2"/>
            <a:endCxn id="71" idx="0"/>
          </p:cNvCxnSpPr>
          <p:nvPr/>
        </p:nvCxnSpPr>
        <p:spPr>
          <a:xfrm rot="5400000">
            <a:off x="3448531" y="976096"/>
            <a:ext cx="214456" cy="1896559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FB0F00E9-C817-E048-BD21-3B9793E17D7D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5400000">
            <a:off x="1792401" y="2066539"/>
            <a:ext cx="339239" cy="129091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6852045-CEEC-2B4E-A75A-3AC3CAD21A30}"/>
              </a:ext>
            </a:extLst>
          </p:cNvPr>
          <p:cNvSpPr/>
          <p:nvPr/>
        </p:nvSpPr>
        <p:spPr>
          <a:xfrm>
            <a:off x="2567010" y="2881617"/>
            <a:ext cx="1690096" cy="72655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rm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venir Roman" panose="02000503020000020003" pitchFamily="2" charset="0"/>
                <a:ea typeface="Arial"/>
                <a:cs typeface="Arial"/>
                <a:sym typeface="Arial"/>
              </a:rPr>
              <a:t>Classification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A64C5EB-16A3-F94E-9845-7325C9D4BF9A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 rot="16200000" flipH="1">
            <a:off x="2840149" y="2309708"/>
            <a:ext cx="339238" cy="804579"/>
          </a:xfrm>
          <a:prstGeom prst="bent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602618A-659F-8C49-9EA6-F6D7EDB415AB}"/>
              </a:ext>
            </a:extLst>
          </p:cNvPr>
          <p:cNvSpPr txBox="1"/>
          <p:nvPr/>
        </p:nvSpPr>
        <p:spPr>
          <a:xfrm>
            <a:off x="471512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Demand forecasting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Lifetime value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6C20453-5BEC-6C4E-BE14-ECCCB8A16DB4}"/>
              </a:ext>
            </a:extLst>
          </p:cNvPr>
          <p:cNvSpPr txBox="1"/>
          <p:nvPr/>
        </p:nvSpPr>
        <p:spPr>
          <a:xfrm>
            <a:off x="25670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Churn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Roman" panose="02000503020000020003" pitchFamily="2" charset="0"/>
                <a:cs typeface="Arial" panose="020B0604020202020204" pitchFamily="34" charset="0"/>
                <a:sym typeface="Arial"/>
              </a:rPr>
              <a:t>Fraud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A72B390-DE6B-444E-AA09-DB752CE8EB9E}"/>
              </a:ext>
            </a:extLst>
          </p:cNvPr>
          <p:cNvSpPr txBox="1"/>
          <p:nvPr/>
        </p:nvSpPr>
        <p:spPr>
          <a:xfrm>
            <a:off x="4949910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Customer Segmentation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94124F-1478-B24B-9F62-C7779226A3B1}"/>
              </a:ext>
            </a:extLst>
          </p:cNvPr>
          <p:cNvSpPr txBox="1"/>
          <p:nvPr/>
        </p:nvSpPr>
        <p:spPr>
          <a:xfrm>
            <a:off x="7004937" y="3707027"/>
            <a:ext cx="1690096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Image Compression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000" dirty="0">
                <a:solidFill>
                  <a:schemeClr val="bg1"/>
                </a:solidFill>
                <a:latin typeface="Avenir Roman" panose="02000503020000020003" pitchFamily="2" charset="0"/>
                <a:cs typeface="Arial" panose="020B0604020202020204" pitchFamily="34" charset="0"/>
              </a:rPr>
              <a:t>Feature generation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92446E07-4381-CD4B-97D9-C48F196ED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231665"/>
            <a:ext cx="8520602" cy="57270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623684626"/>
      </p:ext>
    </p:extLst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C5F62-95F9-9746-90AF-7A1CE3085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TOPICS</a:t>
            </a:r>
          </a:p>
        </p:txBody>
      </p:sp>
    </p:spTree>
    <p:extLst>
      <p:ext uri="{BB962C8B-B14F-4D97-AF65-F5344CB8AC3E}">
        <p14:creationId xmlns:p14="http://schemas.microsoft.com/office/powerpoint/2010/main" val="3685688948"/>
      </p:ext>
    </p:extLst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5399290" cy="3416400"/>
          </a:xfrm>
        </p:spPr>
        <p:txBody>
          <a:bodyPr/>
          <a:lstStyle/>
          <a:p>
            <a:r>
              <a:rPr lang="en-US" b="1" dirty="0"/>
              <a:t>A/B Testing</a:t>
            </a:r>
            <a:r>
              <a:rPr lang="en-US" dirty="0"/>
              <a:t>: running an “experiment” to test two (or more) alternatives against each other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in marketing and online sales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button color testing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51FF00-C6EA-474B-9F33-4F57997228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67054" y="1338705"/>
            <a:ext cx="2583519" cy="206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417781"/>
      </p:ext>
    </p:extLst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8" y="1152475"/>
            <a:ext cx="7292259" cy="3416400"/>
          </a:xfrm>
        </p:spPr>
        <p:txBody>
          <a:bodyPr/>
          <a:lstStyle/>
          <a:p>
            <a:r>
              <a:rPr lang="en-US" b="1" dirty="0"/>
              <a:t>NLP</a:t>
            </a:r>
            <a:r>
              <a:rPr lang="en-US" dirty="0"/>
              <a:t> (Natural Language Processing): analysis of human language by computers; machine learning and AI applied to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E.g. sentiment analysis, topic modelling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autocomplete,		               chatbot, hiring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5" name="Picture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8DD51A63-EBD4-3B4B-AF9F-AE877EF1FB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16870" y="2689585"/>
            <a:ext cx="4115431" cy="202367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034026018"/>
      </p:ext>
    </p:extLst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Time Series Analysis</a:t>
            </a:r>
            <a:r>
              <a:rPr lang="en-US" dirty="0"/>
              <a:t>: applying statistical and machine learning techniques to find patterns in and predict with time-indexed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in financial markets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demand forecasting			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C90417-63B7-6445-99AB-C02CAF1CF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937" y="2351490"/>
            <a:ext cx="3522364" cy="233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98163"/>
      </p:ext>
    </p:extLst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7917901" cy="3416400"/>
          </a:xfrm>
        </p:spPr>
        <p:txBody>
          <a:bodyPr/>
          <a:lstStyle/>
          <a:p>
            <a:r>
              <a:rPr lang="en-US" b="1" dirty="0"/>
              <a:t>Neural Network</a:t>
            </a:r>
            <a:r>
              <a:rPr lang="en-US" dirty="0"/>
              <a:t>: a type of machine learning vaguely inspired by the workings of neurons in a brain; composed of an input layer, output layer, and “hidden” layers</a:t>
            </a:r>
          </a:p>
          <a:p>
            <a:r>
              <a:rPr lang="en-US" b="1" dirty="0"/>
              <a:t>Deep Learning</a:t>
            </a:r>
            <a:r>
              <a:rPr lang="en-US" dirty="0"/>
              <a:t>: a type of neural net with many hidden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in image recognition, NLP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speech recognition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99AB68-6211-2841-9FF3-7A02FBA6C6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61811" y="2807367"/>
            <a:ext cx="3251200" cy="193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15414"/>
      </p:ext>
    </p:extLst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998238" cy="3416400"/>
          </a:xfrm>
        </p:spPr>
        <p:txBody>
          <a:bodyPr/>
          <a:lstStyle/>
          <a:p>
            <a:r>
              <a:rPr lang="en-US" b="1" dirty="0"/>
              <a:t>Computer Vision</a:t>
            </a:r>
            <a:r>
              <a:rPr lang="en-US" dirty="0"/>
              <a:t>: a field of study on how computers can gain information about an environment through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and neural networks are often applied for image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Everyday application: goofy video filters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43E33A-D6E1-C045-9CE1-97EDCA31696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41433" y="1364968"/>
            <a:ext cx="1828800" cy="320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349910"/>
      </p:ext>
    </p:extLst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</p:spPr>
        <p:txBody>
          <a:bodyPr/>
          <a:lstStyle/>
          <a:p>
            <a:r>
              <a:rPr lang="en-US" b="1" dirty="0"/>
              <a:t>Bayesian Statistics</a:t>
            </a:r>
            <a:r>
              <a:rPr lang="en-US" dirty="0"/>
              <a:t>: a theory in statistics which takes the approach that probability expresses a “degree of belief”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Results in different assumptions					           and underlying math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Machine learning methods						 include naïve Bayes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38E435-8E4C-0347-ADC4-6B54A64228F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3471" y="2026343"/>
            <a:ext cx="3968830" cy="254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65965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AA78B9-A23D-2940-A793-540F8B7F0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371512" cy="3416400"/>
          </a:xfrm>
        </p:spPr>
        <p:txBody>
          <a:bodyPr/>
          <a:lstStyle/>
          <a:p>
            <a:r>
              <a:rPr lang="en-US" dirty="0"/>
              <a:t>Data science rose to prominence circa 2012, when DJ </a:t>
            </a:r>
            <a:r>
              <a:rPr lang="en-US" dirty="0" err="1"/>
              <a:t>Patil</a:t>
            </a:r>
            <a:r>
              <a:rPr lang="en-US" dirty="0"/>
              <a:t> and Thomas H. Davenport wrote “Data Scientists: Sexiest Job of the 21</a:t>
            </a:r>
            <a:r>
              <a:rPr lang="en-US" baseline="30000" dirty="0"/>
              <a:t>st</a:t>
            </a:r>
            <a:r>
              <a:rPr lang="en-US" dirty="0"/>
              <a:t> Century” for Harvard Business Review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A267A8-4255-D246-AD70-EE7498DF1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History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185EB-2E66-244F-9289-6E75C9EC9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1784" y="872364"/>
            <a:ext cx="6096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44807"/>
      </p:ext>
    </p:extLst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764B7E-3C50-B040-A27D-C9FB0D8B1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028727" cy="3416400"/>
          </a:xfrm>
        </p:spPr>
        <p:txBody>
          <a:bodyPr/>
          <a:lstStyle/>
          <a:p>
            <a:r>
              <a:rPr lang="en-US" b="1" dirty="0"/>
              <a:t>Big Data</a:t>
            </a:r>
            <a:r>
              <a:rPr lang="en-US" dirty="0"/>
              <a:t>: extremely large data sets; data that cannot be adequately stored and analyzed on a high- performance personal computer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a well-defined term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Term is no longer </a:t>
            </a:r>
            <a:r>
              <a:rPr lang="en-US" dirty="0" err="1"/>
              <a:t>en</a:t>
            </a:r>
            <a:r>
              <a:rPr lang="en-US" dirty="0"/>
              <a:t> vogue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2D0D4-079C-ED4C-A31E-50D23E0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 Topics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256FD0-7315-9E4D-A25E-E55B5B68948F}"/>
              </a:ext>
            </a:extLst>
          </p:cNvPr>
          <p:cNvSpPr/>
          <p:nvPr/>
        </p:nvSpPr>
        <p:spPr>
          <a:xfrm>
            <a:off x="4122357" y="1152475"/>
            <a:ext cx="5021643" cy="240065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5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Phosphate Solid" panose="02000506050000020004" pitchFamily="2" charset="77"/>
                <a:cs typeface="Phosphate Solid" panose="02000506050000020004" pitchFamily="2" charset="77"/>
              </a:rPr>
              <a:t>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C9815-3BA6-104D-95C9-D0E289C6400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21529" y="3102402"/>
            <a:ext cx="4410772" cy="114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293722"/>
      </p:ext>
    </p:extLst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 algn="ctr">
              <a:defRPr sz="6000" b="1"/>
            </a:lvl1pPr>
          </a:lstStyle>
          <a:p>
            <a:r>
              <a:rPr dirty="0"/>
              <a:t>Recap</a:t>
            </a:r>
          </a:p>
        </p:txBody>
      </p:sp>
      <p:pic>
        <p:nvPicPr>
          <p:cNvPr id="180" name="Shape 66" descr="Shap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62" y="4072649"/>
            <a:ext cx="802076" cy="1612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38026396"/>
      </p:ext>
    </p:extLst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87"/>
          <p:cNvSpPr/>
          <p:nvPr/>
        </p:nvSpPr>
        <p:spPr>
          <a:xfrm>
            <a:off x="0" y="0"/>
            <a:ext cx="9144000" cy="965400"/>
          </a:xfrm>
          <a:prstGeom prst="rect">
            <a:avLst/>
          </a:prstGeom>
          <a:solidFill>
            <a:srgbClr val="EF396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Shape 8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457200" indent="-381000">
              <a:lnSpc>
                <a:spcPct val="13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Helvetica"/>
              <a:buChar char="●"/>
              <a:defRPr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 marL="76200" indent="0">
              <a:buNone/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rPr lang="en-US" dirty="0">
                <a:solidFill>
                  <a:schemeClr val="bg1"/>
                </a:solidFill>
              </a:rPr>
              <a:t>Be able to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data science and explain its different facets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differences between statistics and machine learning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Explain the major branches of machine learning and the types of problems they solve</a:t>
            </a:r>
          </a:p>
          <a:p>
            <a:r>
              <a:rPr lang="en-US" sz="2000" dirty="0">
                <a:solidFill>
                  <a:schemeClr val="bg1"/>
                </a:solidFill>
                <a:latin typeface="Avenir Book"/>
              </a:rPr>
              <a:t>Describe special topics within data science</a:t>
            </a:r>
          </a:p>
        </p:txBody>
      </p:sp>
      <p:sp>
        <p:nvSpPr>
          <p:cNvPr id="127" name="Shape 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2959">
              <a:defRPr sz="252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rPr dirty="0"/>
              <a:t>Learning objective</a:t>
            </a:r>
            <a:r>
              <a:rPr lang="en-US" dirty="0"/>
              <a:t>s</a:t>
            </a:r>
            <a:endParaRPr dirty="0"/>
          </a:p>
        </p:txBody>
      </p:sp>
      <p:pic>
        <p:nvPicPr>
          <p:cNvPr id="129" name="Shape 90" descr="Shape 90"/>
          <p:cNvPicPr>
            <a:picLocks noChangeAspect="1"/>
          </p:cNvPicPr>
          <p:nvPr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52883327"/>
      </p:ext>
    </p:extLst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 Brief History of Data Science</a:t>
            </a:r>
          </a:p>
          <a:p>
            <a:r>
              <a:rPr lang="en-US" dirty="0"/>
              <a:t>Basics of Data Science</a:t>
            </a:r>
          </a:p>
          <a:p>
            <a:r>
              <a:rPr lang="en-US" dirty="0"/>
              <a:t>Analytics and Statistics</a:t>
            </a:r>
          </a:p>
          <a:p>
            <a:r>
              <a:rPr lang="en-US" dirty="0"/>
              <a:t>Statistics and Machine Learning</a:t>
            </a:r>
          </a:p>
          <a:p>
            <a:r>
              <a:rPr lang="en-US" dirty="0"/>
              <a:t>Machine Learning and Artificial Intelligence</a:t>
            </a:r>
          </a:p>
          <a:p>
            <a:r>
              <a:rPr lang="en-US" dirty="0"/>
              <a:t>Special Topics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3616195"/>
      </p:ext>
    </p:extLst>
  </p:cSld>
  <p:clrMapOvr>
    <a:masterClrMapping/>
  </p:clrMapOvr>
  <p:transition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0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7739225" cy="3416400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science means different things at different places, but it generally involves, analytics, statistics, machine learning, artificial intelligence, and programming.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Supervised and unsupervised learning are the two main branches of machine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Statistics and machine learning have a large overlap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Artificial Intelligence is not well defined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1ED735-D060-3640-84C8-FAC22C3D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Takeaways</a:t>
            </a:r>
          </a:p>
        </p:txBody>
      </p:sp>
      <p:pic>
        <p:nvPicPr>
          <p:cNvPr id="192" name="Shape 106" descr="Shape 106"/>
          <p:cNvPicPr>
            <a:picLocks noChangeAspect="1"/>
          </p:cNvPicPr>
          <p:nvPr/>
        </p:nvPicPr>
        <p:blipFill>
          <a:blip r:embed="rId3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2774" y="290199"/>
            <a:ext cx="326425" cy="385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84084778"/>
      </p:ext>
    </p:extLst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6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sz="6000" b="1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r>
              <a:t>QUESTIONS?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BCB53D-9A04-F640-9F91-0080CE713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4495079" cy="3416400"/>
          </a:xfrm>
        </p:spPr>
        <p:txBody>
          <a:bodyPr/>
          <a:lstStyle/>
          <a:p>
            <a:r>
              <a:rPr lang="en-US" dirty="0"/>
              <a:t>Data science is the practice of extracting useful and actionable information from data that is used to create value</a:t>
            </a:r>
          </a:p>
          <a:p>
            <a:r>
              <a:rPr lang="en-US" dirty="0"/>
              <a:t>This is achieved through a combination of analysis, statistics, machine learning, artificial intelligence, and programming</a:t>
            </a:r>
          </a:p>
          <a:p>
            <a:r>
              <a:rPr lang="en-US" dirty="0"/>
              <a:t>With these tools, we can use computers to answer questions and achieve results that were previously not possible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47E637-CB29-704F-9C89-27BA86A2F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Definition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C8BCA7-BF20-E447-B7E2-7B07ED67D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1784" y="872364"/>
            <a:ext cx="6096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55155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94A4A-FA72-D94A-8CCA-665135D69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BASICS OF DATA SCIENCE</a:t>
            </a:r>
          </a:p>
        </p:txBody>
      </p:sp>
    </p:spTree>
    <p:extLst>
      <p:ext uri="{BB962C8B-B14F-4D97-AF65-F5344CB8AC3E}">
        <p14:creationId xmlns:p14="http://schemas.microsoft.com/office/powerpoint/2010/main" val="242788754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Metis_CT">
  <a:themeElements>
    <a:clrScheme name="Custom 2">
      <a:dk1>
        <a:srgbClr val="212121"/>
      </a:dk1>
      <a:lt1>
        <a:srgbClr val="FFFFFF"/>
      </a:lt1>
      <a:dk2>
        <a:srgbClr val="A7A7A7"/>
      </a:dk2>
      <a:lt2>
        <a:srgbClr val="535353"/>
      </a:lt2>
      <a:accent1>
        <a:srgbClr val="328EC4"/>
      </a:accent1>
      <a:accent2>
        <a:srgbClr val="D23199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0000FF"/>
      </a:hlink>
      <a:folHlink>
        <a:srgbClr val="FF00FF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simple-dark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12121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 dirty="0">
            <a:ln>
              <a:noFill/>
            </a:ln>
            <a:solidFill>
              <a:schemeClr val="bg1"/>
            </a:solidFill>
            <a:effectLst/>
            <a:uFillTx/>
            <a:latin typeface="+mj-lt"/>
            <a:cs typeface="Arial" panose="020B0604020202020204" pitchFamily="34" charset="0"/>
            <a:sym typeface="Arial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Metis_CT" id="{97739FD9-778E-3849-BFAE-EA3FF0BBACA5}" vid="{4995C8F1-E9A5-014D-8D2A-D945E4818636}"/>
    </a:ext>
  </a:extLst>
</a:theme>
</file>

<file path=ppt/theme/theme2.xml><?xml version="1.0" encoding="utf-8"?>
<a:theme xmlns:a="http://schemas.openxmlformats.org/drawingml/2006/main" name="simple-dark-2">
  <a:themeElements>
    <a:clrScheme name="simple-dark-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-dark-2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imple-dark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12121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Metis_CT</Template>
  <TotalTime>7482</TotalTime>
  <Words>2559</Words>
  <Application>Microsoft Macintosh PowerPoint</Application>
  <PresentationFormat>On-screen Show (16:9)</PresentationFormat>
  <Paragraphs>510</Paragraphs>
  <Slides>75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5" baseType="lpstr">
      <vt:lpstr>Arial</vt:lpstr>
      <vt:lpstr>Avenir Book</vt:lpstr>
      <vt:lpstr>Avenir Roman</vt:lpstr>
      <vt:lpstr>Cambria Math</vt:lpstr>
      <vt:lpstr>Helvetica</vt:lpstr>
      <vt:lpstr>Helvetica Neue</vt:lpstr>
      <vt:lpstr>Intel Clear Regular</vt:lpstr>
      <vt:lpstr>Phosphate Solid</vt:lpstr>
      <vt:lpstr>Proxima Nova</vt:lpstr>
      <vt:lpstr>Metis_CT</vt:lpstr>
      <vt:lpstr>Intro to Data Science</vt:lpstr>
      <vt:lpstr>Learning Objectives &amp; Agenda</vt:lpstr>
      <vt:lpstr>Learning objectives</vt:lpstr>
      <vt:lpstr>Agenda</vt:lpstr>
      <vt:lpstr>A BRIEF HISTORY OF DATA SCIENCE</vt:lpstr>
      <vt:lpstr>History</vt:lpstr>
      <vt:lpstr>History</vt:lpstr>
      <vt:lpstr>Definition</vt:lpstr>
      <vt:lpstr>BASICS OF DATA SCIENCE</vt:lpstr>
      <vt:lpstr>Ambiguity</vt:lpstr>
      <vt:lpstr>Ambiguity</vt:lpstr>
      <vt:lpstr>Ambiguity</vt:lpstr>
      <vt:lpstr>Major Components</vt:lpstr>
      <vt:lpstr>Major Components</vt:lpstr>
      <vt:lpstr>Major Components</vt:lpstr>
      <vt:lpstr>Problem Types</vt:lpstr>
      <vt:lpstr>Problem Types</vt:lpstr>
      <vt:lpstr>Problem Types</vt:lpstr>
      <vt:lpstr>Data Science Team Skills</vt:lpstr>
      <vt:lpstr>Data Science Team Roles</vt:lpstr>
      <vt:lpstr>Data Science Project Workflow</vt:lpstr>
      <vt:lpstr>ANALYTICS &amp; STATISTICS</vt:lpstr>
      <vt:lpstr>Analytics</vt:lpstr>
      <vt:lpstr>Analytics</vt:lpstr>
      <vt:lpstr>Analytics</vt:lpstr>
      <vt:lpstr>Statistics</vt:lpstr>
      <vt:lpstr>Statistics</vt:lpstr>
      <vt:lpstr>Statistics</vt:lpstr>
      <vt:lpstr>PowerPoint Presentation</vt:lpstr>
      <vt:lpstr>STATISTICS &amp; MACHINE LEARNING</vt:lpstr>
      <vt:lpstr>A Word to Statisticians</vt:lpstr>
      <vt:lpstr>A Word to Statisticians</vt:lpstr>
      <vt:lpstr>A Word to Statisticians</vt:lpstr>
      <vt:lpstr>PowerPoint Presentation</vt:lpstr>
      <vt:lpstr>A Word to Statisticians</vt:lpstr>
      <vt:lpstr>PowerPoint Presentation</vt:lpstr>
      <vt:lpstr>MACHINE LEARNING &amp; ARTIFICIAL INTELLIGENCE</vt:lpstr>
      <vt:lpstr>Machine Learning (ML)</vt:lpstr>
      <vt:lpstr>Machine Learning (ML)</vt:lpstr>
      <vt:lpstr>Artificial Intelligence (AI)</vt:lpstr>
      <vt:lpstr>PowerPoint Presentation</vt:lpstr>
      <vt:lpstr>Machine Learning</vt:lpstr>
      <vt:lpstr>Supervised Learning</vt:lpstr>
      <vt:lpstr>Machine Learning</vt:lpstr>
      <vt:lpstr>Supervised Learning: Regression</vt:lpstr>
      <vt:lpstr>Supervised Learning: Regression</vt:lpstr>
      <vt:lpstr>Machine Learning</vt:lpstr>
      <vt:lpstr>Machine Learning</vt:lpstr>
      <vt:lpstr>Supervised Learning: Classification</vt:lpstr>
      <vt:lpstr>Supervised Learning: Classification</vt:lpstr>
      <vt:lpstr>Machine Learning</vt:lpstr>
      <vt:lpstr>Machine Learning</vt:lpstr>
      <vt:lpstr>Unsupervised Learning</vt:lpstr>
      <vt:lpstr>Machine Learning</vt:lpstr>
      <vt:lpstr>Unsupervised Learning: Clustering</vt:lpstr>
      <vt:lpstr>Unsupervised Learning: Clustering</vt:lpstr>
      <vt:lpstr>Machine Learning</vt:lpstr>
      <vt:lpstr>Machine Learning</vt:lpstr>
      <vt:lpstr>Unsupervised Learning: Dimension Reduction</vt:lpstr>
      <vt:lpstr>Unsupervised Learning: Dimension Reduction</vt:lpstr>
      <vt:lpstr>Machine Learning</vt:lpstr>
      <vt:lpstr>Machine Learning</vt:lpstr>
      <vt:lpstr>SPECIAL TOPICS</vt:lpstr>
      <vt:lpstr>Special Topics</vt:lpstr>
      <vt:lpstr>Special Topics</vt:lpstr>
      <vt:lpstr>Special Topics</vt:lpstr>
      <vt:lpstr>Special Topics</vt:lpstr>
      <vt:lpstr>Special Topics</vt:lpstr>
      <vt:lpstr>Special Topics</vt:lpstr>
      <vt:lpstr>Special Topics</vt:lpstr>
      <vt:lpstr>Recap</vt:lpstr>
      <vt:lpstr>Learning objectives</vt:lpstr>
      <vt:lpstr>Agenda</vt:lpstr>
      <vt:lpstr>Takeaways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TITLE</dc:title>
  <cp:lastModifiedBy>Joan Wang</cp:lastModifiedBy>
  <cp:revision>144</cp:revision>
  <dcterms:modified xsi:type="dcterms:W3CDTF">2020-10-28T18:30:02Z</dcterms:modified>
</cp:coreProperties>
</file>